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95" r:id="rId2"/>
    <p:sldId id="304" r:id="rId3"/>
    <p:sldId id="314" r:id="rId4"/>
    <p:sldId id="311" r:id="rId5"/>
    <p:sldId id="306" r:id="rId6"/>
    <p:sldId id="322" r:id="rId7"/>
    <p:sldId id="320" r:id="rId8"/>
    <p:sldId id="323" r:id="rId9"/>
    <p:sldId id="321" r:id="rId10"/>
    <p:sldId id="313" r:id="rId11"/>
    <p:sldId id="315" r:id="rId12"/>
    <p:sldId id="318" r:id="rId13"/>
    <p:sldId id="319" r:id="rId14"/>
    <p:sldId id="299" r:id="rId15"/>
    <p:sldId id="300" r:id="rId16"/>
    <p:sldId id="302" r:id="rId17"/>
    <p:sldId id="293" r:id="rId18"/>
    <p:sldId id="301" r:id="rId19"/>
    <p:sldId id="296" r:id="rId20"/>
    <p:sldId id="303" r:id="rId21"/>
    <p:sldId id="294" r:id="rId22"/>
    <p:sldId id="305" r:id="rId23"/>
    <p:sldId id="317" r:id="rId24"/>
    <p:sldId id="291" r:id="rId25"/>
    <p:sldId id="297" r:id="rId26"/>
    <p:sldId id="298" r:id="rId27"/>
    <p:sldId id="307" r:id="rId28"/>
    <p:sldId id="308" r:id="rId29"/>
    <p:sldId id="309" r:id="rId30"/>
    <p:sldId id="310" r:id="rId31"/>
    <p:sldId id="316" r:id="rId32"/>
    <p:sldId id="324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21" autoAdjust="0"/>
  </p:normalViewPr>
  <p:slideViewPr>
    <p:cSldViewPr>
      <p:cViewPr>
        <p:scale>
          <a:sx n="80" d="100"/>
          <a:sy n="80" d="100"/>
        </p:scale>
        <p:origin x="-1188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2016-02-19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8496944" cy="5832648"/>
          </a:xfrm>
        </p:spPr>
        <p:txBody>
          <a:bodyPr/>
          <a:lstStyle/>
          <a:p>
            <a:pPr algn="l"/>
            <a:r>
              <a:rPr lang="pl-PL" sz="8800" b="1" i="1" dirty="0" smtClean="0">
                <a:solidFill>
                  <a:srgbClr val="FFFF00"/>
                </a:solidFill>
              </a:rPr>
              <a:t>    Bielcza</a:t>
            </a:r>
            <a:r>
              <a:rPr lang="pl-PL" sz="8800" b="1" i="1" dirty="0" smtClean="0">
                <a:solidFill>
                  <a:srgbClr val="FFC000"/>
                </a:solidFill>
              </a:rPr>
              <a:t> </a:t>
            </a:r>
            <a:br>
              <a:rPr lang="pl-PL" sz="8800" b="1" i="1" dirty="0" smtClean="0">
                <a:solidFill>
                  <a:srgbClr val="FFC000"/>
                </a:solidFill>
              </a:rPr>
            </a:br>
            <a:r>
              <a:rPr lang="pl-PL" sz="8800" b="1" i="1" dirty="0" smtClean="0">
                <a:solidFill>
                  <a:srgbClr val="FFC000"/>
                </a:solidFill>
              </a:rPr>
              <a:t>            </a:t>
            </a:r>
            <a:r>
              <a:rPr lang="pl-PL" sz="8800" b="1" i="1" dirty="0" smtClean="0">
                <a:solidFill>
                  <a:srgbClr val="C00000"/>
                </a:solidFill>
              </a:rPr>
              <a:t>wczoraj</a:t>
            </a:r>
            <a:br>
              <a:rPr lang="pl-PL" sz="8800" b="1" i="1" dirty="0" smtClean="0">
                <a:solidFill>
                  <a:srgbClr val="C00000"/>
                </a:solidFill>
              </a:rPr>
            </a:br>
            <a:r>
              <a:rPr lang="pl-PL" sz="8800" b="1" i="1" dirty="0" smtClean="0">
                <a:solidFill>
                  <a:srgbClr val="C00000"/>
                </a:solidFill>
              </a:rPr>
              <a:t>            </a:t>
            </a:r>
            <a:r>
              <a:rPr lang="pl-PL" sz="8800" b="1" i="1" dirty="0" smtClean="0">
                <a:solidFill>
                  <a:srgbClr val="FFFF00"/>
                </a:solidFill>
              </a:rPr>
              <a:t>i </a:t>
            </a:r>
            <a:r>
              <a:rPr lang="pl-PL" sz="8800" b="1" i="1" dirty="0" smtClean="0"/>
              <a:t/>
            </a:r>
            <a:br>
              <a:rPr lang="pl-PL" sz="8800" b="1" i="1" dirty="0" smtClean="0"/>
            </a:br>
            <a:r>
              <a:rPr lang="pl-PL" sz="8800" b="1" i="1" dirty="0" smtClean="0"/>
              <a:t>               </a:t>
            </a:r>
            <a:r>
              <a:rPr lang="pl-PL" sz="8800" b="1" i="1" dirty="0" smtClean="0">
                <a:solidFill>
                  <a:srgbClr val="C00000"/>
                </a:solidFill>
              </a:rPr>
              <a:t>dziś</a:t>
            </a:r>
            <a:endParaRPr lang="pl-PL" sz="8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77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436096" y="152400"/>
            <a:ext cx="3456384" cy="5220816"/>
          </a:xfrm>
        </p:spPr>
        <p:txBody>
          <a:bodyPr/>
          <a:lstStyle/>
          <a:p>
            <a:r>
              <a:rPr lang="pl-PL" b="1" dirty="0" smtClean="0">
                <a:solidFill>
                  <a:srgbClr val="FFFF00"/>
                </a:solidFill>
              </a:rPr>
              <a:t>Romański krzyż z XII w.</a:t>
            </a:r>
            <a:br>
              <a:rPr lang="pl-PL" b="1" dirty="0" smtClean="0">
                <a:solidFill>
                  <a:srgbClr val="FFFF00"/>
                </a:solidFill>
              </a:rPr>
            </a:br>
            <a:r>
              <a:rPr lang="pl-PL" b="1" dirty="0" smtClean="0">
                <a:solidFill>
                  <a:srgbClr val="FFFF00"/>
                </a:solidFill>
              </a:rPr>
              <a:t>Odnaleziony przez ks. dr. Jakuba Górkę w Bielczy.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Lucjan\Desktop\Krzyż z Bielcz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680520" cy="5632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5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Testament Jurka Pawła z 1484 r.</a:t>
            </a:r>
            <a:endParaRPr lang="pl-PL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ucjan\Desktop\1484 r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04663"/>
            <a:ext cx="7272809" cy="5409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Księga Urodzeń /Liber Naturom 1845 r.</a:t>
            </a:r>
            <a:endParaRPr lang="pl-PL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Lucjan\Desktop\Archiwalia zdjęcia\MONOGRAFIA\Księgi metryklane\CHRZTY 1848-1881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696744" cy="576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999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51520" y="5949280"/>
            <a:ext cx="8784976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Księga </a:t>
            </a:r>
            <a:r>
              <a:rPr lang="pl-PL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Ślubów/Liber</a:t>
            </a:r>
            <a:r>
              <a:rPr lang="pl-P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Copulatorum</a:t>
            </a:r>
            <a:r>
              <a:rPr lang="pl-P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1789 r.</a:t>
            </a:r>
            <a:endParaRPr lang="pl-PL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ucjan\Desktop\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6589635" cy="5403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94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008112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Szkoła Podstawowa 1930 – 1999</a:t>
            </a:r>
            <a:endParaRPr lang="pl-PL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Lucjan\Desktop\Archiwalia zdjęcia\Bielcza - stare zdjęcia\Kurtyka Władysław\2 (1990 r.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93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580112" y="2060848"/>
            <a:ext cx="3106688" cy="417646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b="1" dirty="0" smtClean="0">
                <a:solidFill>
                  <a:srgbClr val="FFFF00"/>
                </a:solidFill>
              </a:rPr>
              <a:t>Strona tytułowa</a:t>
            </a:r>
            <a:br>
              <a:rPr lang="pl-PL" b="1" dirty="0" smtClean="0">
                <a:solidFill>
                  <a:srgbClr val="FFFF00"/>
                </a:solidFill>
              </a:rPr>
            </a:br>
            <a:r>
              <a:rPr lang="pl-PL" b="1" dirty="0" smtClean="0">
                <a:solidFill>
                  <a:srgbClr val="FFFF00"/>
                </a:solidFill>
              </a:rPr>
              <a:t>Kroniki …</a:t>
            </a:r>
            <a:br>
              <a:rPr lang="pl-PL" b="1" dirty="0" smtClean="0">
                <a:solidFill>
                  <a:srgbClr val="FFFF00"/>
                </a:solidFill>
              </a:rPr>
            </a:br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1921-1967</a:t>
            </a:r>
            <a:b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pl-PL" b="1" dirty="0">
                <a:solidFill>
                  <a:srgbClr val="FFFF00"/>
                </a:solidFill>
              </a:rPr>
              <a:t/>
            </a:r>
            <a:br>
              <a:rPr lang="pl-PL" b="1" dirty="0">
                <a:solidFill>
                  <a:srgbClr val="FFFF00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7" name="Picture 3" descr="C:\Users\Lucjan\Desktop\Archiwalia zdjęcia\Bielcza - stare zdjęcia\Kronika Bielcza\Kronika Okład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7985"/>
            <a:ext cx="4005348" cy="601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843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Dyr. Anna Bogusz, lata 60 XX w.</a:t>
            </a:r>
            <a:endParaRPr lang="pl-PL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Lucjan\Desktop\Archiwalia zdjęcia\Bielcza - stare zdjęcia\Więcek Dawid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41741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31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08012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Dziatwa szkolna, lata 70-te XX w.</a:t>
            </a:r>
            <a:endParaRPr lang="pl-PL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ucjan\Desktop\Archiwalia zdjęcia\Bielcza - stare zdjęcia\Baryczka Wiesława\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1273"/>
            <a:ext cx="7056784" cy="5017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757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Bieleckie dzieci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4099" name="Picture 3" descr="C:\Users\Lucjan\Desktop\Archiwalia zdjęcia\Bielcza - stare zdjęcia\Wojdak Magdalena\2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456384" cy="5009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ucjan\Desktop\Archiwalia zdjęcia\Bielcza - stare zdjęcia\Zdjęcia Kapa Wiktoria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08" y="404664"/>
            <a:ext cx="3673342" cy="5087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80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W dniu I komunii świętej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519926" cy="51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27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936104"/>
          </a:xfrm>
        </p:spPr>
        <p:txBody>
          <a:bodyPr/>
          <a:lstStyle/>
          <a:p>
            <a:pPr algn="ctr"/>
            <a:r>
              <a:rPr lang="pl-PL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Bielcza na mapie </a:t>
            </a:r>
            <a:r>
              <a:rPr lang="pl-PL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Miega</a:t>
            </a:r>
            <a:r>
              <a:rPr lang="pl-PL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z 1779 r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10242" name="Picture 2" descr="C:\Users\Lucjan\Desktop\Archiwalia zdjęcia\MONOGRAFIA\Mapa Miega\2. Borzęcin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76672"/>
            <a:ext cx="7600613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57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Orszak ślubny w drodze do kościoła</a:t>
            </a:r>
            <a:endParaRPr lang="pl-PL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Lucjan\Desktop\Archiwalia zdjęcia\Bielcza - stare zdjęcia\Więcek Dawid\B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4031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027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Przedszkole, ok.1935 r. i w … 2015 r.</a:t>
            </a:r>
            <a:endParaRPr lang="pl-PL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C:\Users\Lucjan\Desktop\Archiwalia zdjęcia\Bielcza - stare zdjęcia\Przedszkole\Bielcza - przedszkole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5410944" cy="28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ucjan\Desktop\Archiwalia zdjęcia\Bielcza - stare zdjęcia\Przedszkole\Bielcza - święcon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39"/>
            <a:ext cx="4536504" cy="313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84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Żołnierze z okresu I wojny światowej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1266" name="Picture 2" descr="C:\Users\Lucjan\Desktop\Archiwalia zdjęcia\Zdjęcia Łąpieś Raobert\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982091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59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292080" y="152400"/>
            <a:ext cx="3394720" cy="5868888"/>
          </a:xfrm>
        </p:spPr>
        <p:txBody>
          <a:bodyPr/>
          <a:lstStyle/>
          <a:p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 prasy:</a:t>
            </a:r>
            <a:b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„Szpital barakowy w Bielczy”.</a:t>
            </a:r>
            <a:b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1915 r.</a:t>
            </a:r>
            <a:endParaRPr lang="pl-PL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ucjan\Desktop\Publikacje\Pomysły na artykuły\Bielcza\Szpital w Bielcz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4506397" cy="63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614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76056" y="1700808"/>
            <a:ext cx="3610744" cy="331236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Bielcza, cmentarz wojskowy nr 270</a:t>
            </a:r>
            <a:br>
              <a:rPr lang="pl-PL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†</a:t>
            </a:r>
            <a:br>
              <a:rPr lang="pl-PL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51  żołnierzy</a:t>
            </a:r>
            <a:endParaRPr lang="pl-PL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Lucjan\Desktop\Nowy folder\Bielcz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5"/>
            <a:ext cx="4104456" cy="548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935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580112" y="2924944"/>
            <a:ext cx="3106688" cy="338437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 smtClean="0">
                <a:solidFill>
                  <a:srgbClr val="C00000"/>
                </a:solidFill>
              </a:rPr>
              <a:t/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4000" b="1" dirty="0">
                <a:solidFill>
                  <a:srgbClr val="C00000"/>
                </a:solidFill>
              </a:rPr>
              <a:t/>
            </a:r>
            <a:br>
              <a:rPr lang="pl-PL" sz="4000" b="1" dirty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/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>O S P Bielcza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/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FFFF00"/>
                </a:solidFill>
              </a:rPr>
              <a:t/>
            </a:r>
            <a:br>
              <a:rPr lang="pl-PL" b="1" dirty="0" smtClean="0">
                <a:solidFill>
                  <a:srgbClr val="FFFF00"/>
                </a:solidFill>
              </a:rPr>
            </a:br>
            <a:r>
              <a:rPr lang="pl-PL" b="1" dirty="0">
                <a:solidFill>
                  <a:srgbClr val="FFFF00"/>
                </a:solidFill>
              </a:rPr>
              <a:t/>
            </a:r>
            <a:br>
              <a:rPr lang="pl-PL" b="1" dirty="0">
                <a:solidFill>
                  <a:srgbClr val="FFFF00"/>
                </a:solidFill>
              </a:rPr>
            </a:br>
            <a:r>
              <a:rPr lang="pl-PL" sz="31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Pieczęć z 1936 r.</a:t>
            </a:r>
            <a:endParaRPr lang="pl-PL" sz="31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Lucjan\Desktop\Archiwalia zdjęcia\Bielcza - stare zdjęcia\Zdjęcia Limanówka Julia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4198"/>
            <a:ext cx="4197831" cy="5973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ucjan\Desktop\WAKACJE\WAKACJE 2014\Majewska - Bielcza\Zdjęcia oryginały\a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16" y="764704"/>
            <a:ext cx="36197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cjan\Desktop\Archiwalia zdjęcia\Powiat OSP\3.BIELCZA\1937 - 2\Pieczęć straży - po korekc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99393"/>
            <a:ext cx="2592288" cy="1491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39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576064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Najnowszy hit </a:t>
            </a:r>
            <a:r>
              <a:rPr lang="pl-PL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 Samochód Warszawa </a:t>
            </a:r>
            <a:endParaRPr lang="pl-PL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Lucjan\Desktop\Archiwalia zdjęcia\Bielcza - stare zdjęcia\Pabian Agnieszki\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95845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180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71896" y="4755478"/>
            <a:ext cx="3614904" cy="1553841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Kaplica „na Górach”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C:\Users\Lucjan\Desktop\WAKACJE\WAKACJE 2014\Majewska - Bielcza\Zdjęcia oryginały\a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4040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Lucjan\Desktop\WAKACJE\WAKACJE 2014\Majewska - Bielcza\Zdjęcia oryginały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17113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57625"/>
            <a:ext cx="4604352" cy="339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549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3754760" cy="1908448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LZS „Victoria</a:t>
            </a:r>
            <a:br>
              <a:rPr lang="pl-PL" b="1" dirty="0" smtClean="0">
                <a:solidFill>
                  <a:srgbClr val="FFFF00"/>
                </a:solidFill>
              </a:rPr>
            </a:br>
            <a:r>
              <a:rPr lang="pl-PL" b="1" dirty="0" smtClean="0">
                <a:solidFill>
                  <a:srgbClr val="FFFF00"/>
                </a:solidFill>
              </a:rPr>
              <a:t>Bielcza”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4338" name="Picture 2" descr="C:\Users\Lucjan\Desktop\WAKACJE\WAKACJE 2014\Majewska - Bielcza\Zdjęcia oryginały\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6124114" cy="353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Lucjan\Desktop\WAKACJE\WAKACJE 2014\Majewska - Bielcza\Zdjęcia oryginały\a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8689"/>
            <a:ext cx="4242768" cy="29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79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653136"/>
            <a:ext cx="3754760" cy="1718712"/>
          </a:xfrm>
        </p:spPr>
        <p:txBody>
          <a:bodyPr/>
          <a:lstStyle/>
          <a:p>
            <a:r>
              <a:rPr lang="pl-PL" b="1" dirty="0" smtClean="0">
                <a:solidFill>
                  <a:srgbClr val="FFFF00"/>
                </a:solidFill>
              </a:rPr>
              <a:t>Czyn </a:t>
            </a:r>
            <a:br>
              <a:rPr lang="pl-PL" b="1" dirty="0" smtClean="0">
                <a:solidFill>
                  <a:srgbClr val="FFFF00"/>
                </a:solidFill>
              </a:rPr>
            </a:br>
            <a:r>
              <a:rPr lang="pl-PL" b="1" dirty="0" smtClean="0">
                <a:solidFill>
                  <a:srgbClr val="FFFF00"/>
                </a:solidFill>
              </a:rPr>
              <a:t>społeczny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5362" name="Picture 2" descr="C:\Users\Lucjan\Desktop\WAKACJE\WAKACJE 2014\Majewska - Bielcza\Zdjęcia oryginały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527424" cy="42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Lucjan\Desktop\WAKACJE\WAKACJE 2014\Majewska - Bielcza\Zdjęcia oryginały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36592"/>
            <a:ext cx="4633820" cy="29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7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347864" y="4604688"/>
            <a:ext cx="5338936" cy="2064671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Mapa katastralna Bielczy z 1847 r.</a:t>
            </a:r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l-PL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ucjan\Desktop\Archiwalia zdjęcia\P R E Z E N T A C J E   25 V I I I  2015\Mapa Borzęcina i Bielczy z 1847 r\Mapa katastralna Bielcza 1847\A3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2689507" cy="19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ucjan\Desktop\A1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2" y="260648"/>
            <a:ext cx="8132494" cy="448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869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008112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FF00"/>
                </a:solidFill>
              </a:rPr>
              <a:t>Otwarcie przedszkola, Prezes Majewski</a:t>
            </a:r>
            <a:endParaRPr lang="pl-PL" sz="3600" b="1" dirty="0">
              <a:solidFill>
                <a:srgbClr val="FFFF00"/>
              </a:solidFill>
            </a:endParaRPr>
          </a:p>
        </p:txBody>
      </p:sp>
      <p:pic>
        <p:nvPicPr>
          <p:cNvPr id="16386" name="Picture 2" descr="C:\Users\Lucjan\Desktop\WAKACJE\WAKACJE 2014\Majewska - Bielcza\Zdjęcia oryginały\a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2063"/>
            <a:ext cx="6870555" cy="4981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020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077072"/>
            <a:ext cx="3466728" cy="244827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Bielcza - </a:t>
            </a:r>
            <a:r>
              <a:rPr lang="pl-PL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Biedacz</a:t>
            </a:r>
            <a:r>
              <a:rPr lang="pl-PL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1942 r.</a:t>
            </a:r>
            <a:br>
              <a:rPr lang="pl-PL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pl-PL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Miejsce  zbiorowej egzekucji  Romów. Świadek  zbrodni Bronisława Czernek.</a:t>
            </a:r>
            <a:br>
              <a:rPr lang="pl-PL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pl-PL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ucjan\Desktop\WAKACJE\WAKACJE 2014\Wykład Romowie\Zdjęia\Na tablice\Krzyż w Bielczy 2010 r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064617" cy="324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cjan\Desktop\WAKACJE\WAKACJE 2014\Wykład Romowie\Zdjęia\Na tablice\Bielcza 4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55" y="548680"/>
            <a:ext cx="4284087" cy="5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ucjan\Desktop\WAKACJE\WAKACJE 2014\Wykład Romowie\Zdjęia\Na tablice\Świadek Bronisława Czern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665284"/>
            <a:ext cx="1419173" cy="197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54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12904"/>
          </a:xfrm>
        </p:spPr>
        <p:txBody>
          <a:bodyPr/>
          <a:lstStyle/>
          <a:p>
            <a:r>
              <a:rPr lang="pl-PL" b="1" dirty="0" smtClean="0">
                <a:solidFill>
                  <a:srgbClr val="FFFF00"/>
                </a:solidFill>
              </a:rPr>
              <a:t>Składam serdeczne podziękowania wszystkim nauczycielkom, uczennicom i uczniom za udostępnienie zdjęć z domowych archiwów na potrzeby powyższej prezentacji.</a:t>
            </a:r>
            <a:br>
              <a:rPr lang="pl-PL" b="1" dirty="0" smtClean="0">
                <a:solidFill>
                  <a:srgbClr val="FFFF00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Lucjan Kołodziejski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1993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940152" y="152400"/>
            <a:ext cx="2746648" cy="5940896"/>
          </a:xfrm>
        </p:spPr>
        <p:txBody>
          <a:bodyPr/>
          <a:lstStyle/>
          <a:p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Bielcza, mapa</a:t>
            </a:r>
            <a:b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</a:t>
            </a:r>
            <a:b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1919 r.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6" name="Picture 2" descr="C:\Users\Lucjan\Desktop\Mapa 1914 Borzęcin\Mapa - Borzęcin i Bielcz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5173673" cy="623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80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067944" y="5085184"/>
            <a:ext cx="4618856" cy="1440160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FFFF00"/>
                </a:solidFill>
              </a:rPr>
              <a:t>Powiat Brzesko.                   Gmina Borzęcin. Sołectwo Bielcza.</a:t>
            </a:r>
            <a:endParaRPr lang="pl-PL" sz="3200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Users\Lucjan\Desktop\Publikacje\RADŁO - KURIER - ROCZNIK TARNOWSKI\3.brzesko.ws\Sołectwa Borzęcina\Spłectwa oryginał\Mapa sołectw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5808"/>
            <a:ext cx="411424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Lucjan\Desktop\Publikacje\RADŁO - KURIER - ROCZNIK TARNOWSKI\1. Kurier Borzęcki\Kurier Wkładka historyczna do Kuriera\Sołectwa\Spłectwa oryginał\Powiat Brzes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1320"/>
            <a:ext cx="2695575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867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Kościół pw. Matki Boskiej Anielskiej 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Lucjan\Desktop\Kośció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24225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704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Zespół szkół , przedszkole …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Lucjan\Desktop\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51675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151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290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152128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Panorama zachodniej części Bielczy, 2014 r.</a:t>
            </a:r>
            <a:endParaRPr lang="pl-PL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ucjan\Desktop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284774" cy="56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103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</TotalTime>
  <Words>182</Words>
  <Application>Microsoft Office PowerPoint</Application>
  <PresentationFormat>Pokaz na ekranie (4:3)</PresentationFormat>
  <Paragraphs>31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Papier</vt:lpstr>
      <vt:lpstr>    Bielcza              wczoraj             i                 dziś</vt:lpstr>
      <vt:lpstr>Bielcza na mapie Miega z 1779 r.</vt:lpstr>
      <vt:lpstr>Mapa katastralna Bielczy z 1847 r. </vt:lpstr>
      <vt:lpstr>Bielcza, mapa z 1919 r. </vt:lpstr>
      <vt:lpstr>Powiat Brzesko.                   Gmina Borzęcin. Sołectwo Bielcza.</vt:lpstr>
      <vt:lpstr>Kościół pw. Matki Boskiej Anielskiej </vt:lpstr>
      <vt:lpstr>Zespół szkół , przedszkole …</vt:lpstr>
      <vt:lpstr>Prezentacja programu PowerPoint</vt:lpstr>
      <vt:lpstr>Panorama zachodniej części Bielczy, 2014 r.</vt:lpstr>
      <vt:lpstr>Romański krzyż z XII w. Odnaleziony przez ks. dr. Jakuba Górkę w Bielczy.</vt:lpstr>
      <vt:lpstr>Testament Jurka Pawła z 1484 r.</vt:lpstr>
      <vt:lpstr>Księga Urodzeń /Liber Naturom 1845 r.</vt:lpstr>
      <vt:lpstr>Księga Ślubów/Liber Copulatorum 1789 r.</vt:lpstr>
      <vt:lpstr>Szkoła Podstawowa 1930 – 1999</vt:lpstr>
      <vt:lpstr>         Strona tytułowa Kroniki … 1921-1967     </vt:lpstr>
      <vt:lpstr>Dyr. Anna Bogusz, lata 60 XX w.</vt:lpstr>
      <vt:lpstr>Dziatwa szkolna, lata 70-te XX w.</vt:lpstr>
      <vt:lpstr>Bieleckie dzieci</vt:lpstr>
      <vt:lpstr>W dniu I komunii świętej</vt:lpstr>
      <vt:lpstr>Orszak ślubny w drodze do kościoła</vt:lpstr>
      <vt:lpstr>Przedszkole, ok.1935 r. i w … 2015 r.</vt:lpstr>
      <vt:lpstr>Żołnierze z okresu I wojny światowej</vt:lpstr>
      <vt:lpstr>Z prasy: „Szpital barakowy w Bielczy”. 1915 r.</vt:lpstr>
      <vt:lpstr>Bielcza, cmentarz wojskowy nr 270 † 51  żołnierzy</vt:lpstr>
      <vt:lpstr>   O S P Bielcza    Pieczęć z 1936 r.</vt:lpstr>
      <vt:lpstr>Najnowszy hit  Samochód Warszawa </vt:lpstr>
      <vt:lpstr>Kaplica „na Górach”</vt:lpstr>
      <vt:lpstr>LZS „Victoria Bielcza”</vt:lpstr>
      <vt:lpstr>Czyn  społeczny</vt:lpstr>
      <vt:lpstr>Otwarcie przedszkola, Prezes Majewski</vt:lpstr>
      <vt:lpstr>Bielcza - Biedacz 1942 r. Miejsce  zbiorowej egzekucji  Romów. Świadek  zbrodni Bronisława Czernek. </vt:lpstr>
      <vt:lpstr>Składam serdeczne podziękowania wszystkim nauczycielkom, uczennicom i uczniom za udostępnienie zdjęć z domowych archiwów na potrzeby powyższej prezentacji.  Lucjan Kołodziejski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Lucjan</cp:lastModifiedBy>
  <cp:revision>129</cp:revision>
  <dcterms:modified xsi:type="dcterms:W3CDTF">2016-02-19T15:13:46Z</dcterms:modified>
</cp:coreProperties>
</file>