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7"/>
  </p:notesMasterIdLst>
  <p:sldIdLst>
    <p:sldId id="256" r:id="rId2"/>
    <p:sldId id="257" r:id="rId3"/>
    <p:sldId id="316" r:id="rId4"/>
    <p:sldId id="258" r:id="rId5"/>
    <p:sldId id="320" r:id="rId6"/>
    <p:sldId id="259" r:id="rId7"/>
    <p:sldId id="260" r:id="rId8"/>
    <p:sldId id="261" r:id="rId9"/>
    <p:sldId id="262" r:id="rId10"/>
    <p:sldId id="263" r:id="rId11"/>
    <p:sldId id="314" r:id="rId12"/>
    <p:sldId id="287" r:id="rId13"/>
    <p:sldId id="264" r:id="rId14"/>
    <p:sldId id="298" r:id="rId15"/>
    <p:sldId id="312" r:id="rId16"/>
    <p:sldId id="299" r:id="rId17"/>
    <p:sldId id="300" r:id="rId18"/>
    <p:sldId id="266" r:id="rId19"/>
    <p:sldId id="282" r:id="rId20"/>
    <p:sldId id="283" r:id="rId21"/>
    <p:sldId id="284" r:id="rId22"/>
    <p:sldId id="285" r:id="rId23"/>
    <p:sldId id="321" r:id="rId24"/>
    <p:sldId id="302" r:id="rId25"/>
    <p:sldId id="303" r:id="rId26"/>
    <p:sldId id="304" r:id="rId27"/>
    <p:sldId id="319" r:id="rId28"/>
    <p:sldId id="286" r:id="rId29"/>
    <p:sldId id="288" r:id="rId30"/>
    <p:sldId id="289" r:id="rId31"/>
    <p:sldId id="290" r:id="rId32"/>
    <p:sldId id="291" r:id="rId33"/>
    <p:sldId id="292" r:id="rId34"/>
    <p:sldId id="294" r:id="rId35"/>
    <p:sldId id="295" r:id="rId36"/>
    <p:sldId id="296" r:id="rId37"/>
    <p:sldId id="305" r:id="rId38"/>
    <p:sldId id="306" r:id="rId39"/>
    <p:sldId id="307" r:id="rId40"/>
    <p:sldId id="308" r:id="rId41"/>
    <p:sldId id="310" r:id="rId42"/>
    <p:sldId id="309" r:id="rId43"/>
    <p:sldId id="311" r:id="rId44"/>
    <p:sldId id="297" r:id="rId45"/>
    <p:sldId id="315" r:id="rId4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67" autoAdjust="0"/>
  </p:normalViewPr>
  <p:slideViewPr>
    <p:cSldViewPr>
      <p:cViewPr varScale="1">
        <p:scale>
          <a:sx n="68" d="100"/>
          <a:sy n="68" d="100"/>
        </p:scale>
        <p:origin x="-1224" y="-108"/>
      </p:cViewPr>
      <p:guideLst>
        <p:guide orient="horz" pos="2160"/>
        <p:guide pos="2880"/>
      </p:guideLst>
    </p:cSldViewPr>
  </p:slideViewPr>
  <p:notesTextViewPr>
    <p:cViewPr>
      <p:scale>
        <a:sx n="1" d="1"/>
        <a:sy n="1" d="1"/>
      </p:scale>
      <p:origin x="0" y="0"/>
    </p:cViewPr>
  </p:notesTextViewPr>
  <p:sorterViewPr>
    <p:cViewPr>
      <p:scale>
        <a:sx n="100" d="100"/>
        <a:sy n="100" d="100"/>
      </p:scale>
      <p:origin x="0" y="86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C9C9DA-ADD1-4F5D-8D0A-890010146666}" type="datetimeFigureOut">
              <a:rPr lang="pl-PL" smtClean="0"/>
              <a:t>2015-05-06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7172CB-F3AF-4613-BD8D-F242EC9947C4}" type="slidenum">
              <a:rPr lang="pl-PL" smtClean="0"/>
              <a:t>‹#›</a:t>
            </a:fld>
            <a:endParaRPr lang="pl-PL"/>
          </a:p>
        </p:txBody>
      </p:sp>
    </p:spTree>
    <p:extLst>
      <p:ext uri="{BB962C8B-B14F-4D97-AF65-F5344CB8AC3E}">
        <p14:creationId xmlns:p14="http://schemas.microsoft.com/office/powerpoint/2010/main" val="33612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77172CB-F3AF-4613-BD8D-F242EC9947C4}" type="slidenum">
              <a:rPr lang="pl-PL" smtClean="0"/>
              <a:t>3</a:t>
            </a:fld>
            <a:endParaRPr lang="pl-PL"/>
          </a:p>
        </p:txBody>
      </p:sp>
    </p:spTree>
    <p:extLst>
      <p:ext uri="{BB962C8B-B14F-4D97-AF65-F5344CB8AC3E}">
        <p14:creationId xmlns:p14="http://schemas.microsoft.com/office/powerpoint/2010/main" val="85639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Warunki, specyfika przedmiotu</a:t>
            </a:r>
            <a:endParaRPr lang="pl-PL" dirty="0"/>
          </a:p>
        </p:txBody>
      </p:sp>
      <p:sp>
        <p:nvSpPr>
          <p:cNvPr id="4" name="Symbol zastępczy numeru slajdu 3"/>
          <p:cNvSpPr>
            <a:spLocks noGrp="1"/>
          </p:cNvSpPr>
          <p:nvPr>
            <p:ph type="sldNum" sz="quarter" idx="10"/>
          </p:nvPr>
        </p:nvSpPr>
        <p:spPr/>
        <p:txBody>
          <a:bodyPr/>
          <a:lstStyle/>
          <a:p>
            <a:fld id="{977172CB-F3AF-4613-BD8D-F242EC9947C4}" type="slidenum">
              <a:rPr lang="pl-PL" smtClean="0"/>
              <a:t>6</a:t>
            </a:fld>
            <a:endParaRPr lang="pl-PL"/>
          </a:p>
        </p:txBody>
      </p:sp>
    </p:spTree>
    <p:extLst>
      <p:ext uri="{BB962C8B-B14F-4D97-AF65-F5344CB8AC3E}">
        <p14:creationId xmlns:p14="http://schemas.microsoft.com/office/powerpoint/2010/main" val="429272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514350" indent="-514350">
              <a:buAutoNum type="arabicPeriod"/>
            </a:pPr>
            <a:r>
              <a:rPr lang="pl-PL" dirty="0" smtClean="0"/>
              <a:t>Kompetencję językowe: komunikowanie się w języku ojczystym</a:t>
            </a:r>
          </a:p>
          <a:p>
            <a:pPr marL="514350" indent="-514350">
              <a:buAutoNum type="arabicPeriod"/>
            </a:pPr>
            <a:r>
              <a:rPr lang="pl-PL" dirty="0" smtClean="0"/>
              <a:t>i obcym</a:t>
            </a:r>
          </a:p>
          <a:p>
            <a:pPr marL="514350" indent="-514350">
              <a:buAutoNum type="arabicPeriod"/>
            </a:pPr>
            <a:r>
              <a:rPr lang="pl-PL" dirty="0" smtClean="0"/>
              <a:t>Matematyczno-przyrodniczo-techniczne</a:t>
            </a:r>
          </a:p>
          <a:p>
            <a:pPr marL="514350" indent="-514350">
              <a:buAutoNum type="arabicPeriod"/>
            </a:pPr>
            <a:r>
              <a:rPr lang="pl-PL" dirty="0" smtClean="0"/>
              <a:t>Informacyjno-komunikacyjne</a:t>
            </a:r>
          </a:p>
          <a:p>
            <a:pPr marL="514350" indent="-514350">
              <a:buAutoNum type="arabicPeriod"/>
            </a:pPr>
            <a:r>
              <a:rPr lang="pl-PL" dirty="0" smtClean="0"/>
              <a:t>Umiejętność uczenia się</a:t>
            </a:r>
          </a:p>
          <a:p>
            <a:pPr marL="514350" indent="-514350">
              <a:buAutoNum type="arabicPeriod"/>
            </a:pPr>
            <a:r>
              <a:rPr lang="pl-PL" dirty="0" smtClean="0"/>
              <a:t>Społeczno-obywatelskie</a:t>
            </a:r>
          </a:p>
          <a:p>
            <a:pPr marL="514350" indent="-514350">
              <a:buAutoNum type="arabicPeriod"/>
            </a:pPr>
            <a:r>
              <a:rPr lang="pl-PL" dirty="0" smtClean="0"/>
              <a:t>Przedsiębiorczość</a:t>
            </a:r>
          </a:p>
          <a:p>
            <a:pPr marL="514350" indent="-514350">
              <a:buAutoNum type="arabicPeriod"/>
            </a:pPr>
            <a:r>
              <a:rPr lang="pl-PL" dirty="0" smtClean="0"/>
              <a:t>Świadomość i ekspresja kulturowa </a:t>
            </a:r>
          </a:p>
          <a:p>
            <a:endParaRPr lang="pl-PL" dirty="0"/>
          </a:p>
        </p:txBody>
      </p:sp>
      <p:sp>
        <p:nvSpPr>
          <p:cNvPr id="4" name="Symbol zastępczy numeru slajdu 3"/>
          <p:cNvSpPr>
            <a:spLocks noGrp="1"/>
          </p:cNvSpPr>
          <p:nvPr>
            <p:ph type="sldNum" sz="quarter" idx="10"/>
          </p:nvPr>
        </p:nvSpPr>
        <p:spPr/>
        <p:txBody>
          <a:bodyPr/>
          <a:lstStyle/>
          <a:p>
            <a:fld id="{977172CB-F3AF-4613-BD8D-F242EC9947C4}" type="slidenum">
              <a:rPr lang="pl-PL" smtClean="0"/>
              <a:t>12</a:t>
            </a:fld>
            <a:endParaRPr lang="pl-PL"/>
          </a:p>
        </p:txBody>
      </p:sp>
    </p:spTree>
    <p:extLst>
      <p:ext uri="{BB962C8B-B14F-4D97-AF65-F5344CB8AC3E}">
        <p14:creationId xmlns:p14="http://schemas.microsoft.com/office/powerpoint/2010/main" val="294426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2FE5030C-6E7E-46DC-B4A6-35F6BBDEEF9C}" type="datetimeFigureOut">
              <a:rPr lang="pl-PL" smtClean="0"/>
              <a:t>2015-05-06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6EA09E0-C71C-47E0-A7D5-4FE54DA7E1F1}"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2FE5030C-6E7E-46DC-B4A6-35F6BBDEEF9C}" type="datetimeFigureOut">
              <a:rPr lang="pl-PL" smtClean="0"/>
              <a:t>2015-05-06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6EA09E0-C71C-47E0-A7D5-4FE54DA7E1F1}"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FE5030C-6E7E-46DC-B4A6-35F6BBDEEF9C}" type="datetimeFigureOut">
              <a:rPr lang="pl-PL" smtClean="0"/>
              <a:t>2015-05-06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6EA09E0-C71C-47E0-A7D5-4FE54DA7E1F1}" type="slidenum">
              <a:rPr lang="pl-PL" smtClean="0"/>
              <a:t>‹#›</a:t>
            </a:fld>
            <a:endParaRPr lang="pl-P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2FE5030C-6E7E-46DC-B4A6-35F6BBDEEF9C}" type="datetimeFigureOut">
              <a:rPr lang="pl-PL" smtClean="0"/>
              <a:t>2015-05-06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6EA09E0-C71C-47E0-A7D5-4FE54DA7E1F1}" type="slidenum">
              <a:rPr lang="pl-PL" smtClean="0"/>
              <a:t>‹#›</a:t>
            </a:fld>
            <a:endParaRPr lang="pl-PL"/>
          </a:p>
        </p:txBody>
      </p:sp>
      <p:sp>
        <p:nvSpPr>
          <p:cNvPr id="7" name="Title 6"/>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2FE5030C-6E7E-46DC-B4A6-35F6BBDEEF9C}" type="datetimeFigureOut">
              <a:rPr lang="pl-PL" smtClean="0"/>
              <a:t>2015-05-06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6EA09E0-C71C-47E0-A7D5-4FE54DA7E1F1}"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2FE5030C-6E7E-46DC-B4A6-35F6BBDEEF9C}" type="datetimeFigureOut">
              <a:rPr lang="pl-PL" smtClean="0"/>
              <a:t>2015-05-06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6EA09E0-C71C-47E0-A7D5-4FE54DA7E1F1}" type="slidenum">
              <a:rPr lang="pl-PL" smtClean="0"/>
              <a:t>‹#›</a:t>
            </a:fld>
            <a:endParaRPr lang="pl-PL"/>
          </a:p>
        </p:txBody>
      </p:sp>
      <p:sp>
        <p:nvSpPr>
          <p:cNvPr id="9" name="Content Placeholder 8"/>
          <p:cNvSpPr>
            <a:spLocks noGrp="1"/>
          </p:cNvSpPr>
          <p:nvPr>
            <p:ph sz="quarter" idx="13"/>
          </p:nvPr>
        </p:nvSpPr>
        <p:spPr>
          <a:xfrm>
            <a:off x="676655"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2FE5030C-6E7E-46DC-B4A6-35F6BBDEEF9C}" type="datetimeFigureOut">
              <a:rPr lang="pl-PL" smtClean="0"/>
              <a:t>2015-05-06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6EA09E0-C71C-47E0-A7D5-4FE54DA7E1F1}"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2FE5030C-6E7E-46DC-B4A6-35F6BBDEEF9C}" type="datetimeFigureOut">
              <a:rPr lang="pl-PL" smtClean="0"/>
              <a:t>2015-05-06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6EA09E0-C71C-47E0-A7D5-4FE54DA7E1F1}"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FE5030C-6E7E-46DC-B4A6-35F6BBDEEF9C}" type="datetimeFigureOut">
              <a:rPr lang="pl-PL" smtClean="0"/>
              <a:t>2015-05-06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6EA09E0-C71C-47E0-A7D5-4FE54DA7E1F1}"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FE5030C-6E7E-46DC-B4A6-35F6BBDEEF9C}" type="datetimeFigureOut">
              <a:rPr lang="pl-PL" smtClean="0"/>
              <a:t>2015-05-06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6EA09E0-C71C-47E0-A7D5-4FE54DA7E1F1}" type="slidenum">
              <a:rPr lang="pl-PL" smtClean="0"/>
              <a:t>‹#›</a:t>
            </a:fld>
            <a:endParaRPr lang="pl-P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2FE5030C-6E7E-46DC-B4A6-35F6BBDEEF9C}" type="datetimeFigureOut">
              <a:rPr lang="pl-PL" smtClean="0"/>
              <a:t>2015-05-06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6EA09E0-C71C-47E0-A7D5-4FE54DA7E1F1}" type="slidenum">
              <a:rPr lang="pl-PL" smtClean="0"/>
              <a:t>‹#›</a:t>
            </a:fld>
            <a:endParaRPr lang="pl-P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FE5030C-6E7E-46DC-B4A6-35F6BBDEEF9C}" type="datetimeFigureOut">
              <a:rPr lang="pl-PL" smtClean="0"/>
              <a:t>2015-05-06</a:t>
            </a:fld>
            <a:endParaRPr lang="pl-P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l-P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6EA09E0-C71C-47E0-A7D5-4FE54DA7E1F1}" type="slidenum">
              <a:rPr lang="pl-PL" smtClean="0"/>
              <a:t>‹#›</a:t>
            </a:fld>
            <a:endParaRPr lang="pl-P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letsclil.blogspot.com/search?updated-max=2013-06-09T22:22:00%2B02:00&amp;max-results=7" TargetMode="External"/><Relationship Id="rId2" Type="http://schemas.openxmlformats.org/officeDocument/2006/relationships/hyperlink" Target="http://www.planet-science.com/" TargetMode="External"/><Relationship Id="rId1" Type="http://schemas.openxmlformats.org/officeDocument/2006/relationships/slideLayout" Target="../slideLayouts/slideLayout2.xml"/><Relationship Id="rId4" Type="http://schemas.openxmlformats.org/officeDocument/2006/relationships/hyperlink" Target="http://www.ted.co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macmillan.pl/files_catalog/02_szkola_podstawowa_klasy_1-3/tiger/1/Tiger1_AB_u5_wm.pdf" TargetMode="External"/><Relationship Id="rId2" Type="http://schemas.openxmlformats.org/officeDocument/2006/relationships/hyperlink" Target="http://www.macmillan.pl/voices/bank-materialow-dodatkowyc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796271"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006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2537" y="1916832"/>
            <a:ext cx="5400601" cy="6480720"/>
          </a:xfrm>
        </p:spPr>
        <p:txBody>
          <a:bodyPr>
            <a:normAutofit/>
          </a:bodyPr>
          <a:lstStyle/>
          <a:p>
            <a:pPr algn="just"/>
            <a:r>
              <a:rPr lang="pl-PL" dirty="0" smtClean="0">
                <a:latin typeface="Times New Roman" panose="02020603050405020304" pitchFamily="18" charset="0"/>
                <a:cs typeface="Times New Roman" panose="02020603050405020304" pitchFamily="18" charset="0"/>
              </a:rPr>
              <a:t>Oczywiście</a:t>
            </a:r>
            <a:r>
              <a:rPr lang="pl-PL" dirty="0">
                <a:latin typeface="Times New Roman" panose="02020603050405020304" pitchFamily="18" charset="0"/>
                <a:cs typeface="Times New Roman" panose="02020603050405020304" pitchFamily="18" charset="0"/>
              </a:rPr>
              <a:t>, mają oni większe możliwości studiowania za granicą, jak również w Polsce gdzie prowadzone są studia w języku angielskim, które kończą się uzyskaniem np. podwójnego dyplomu uczelni wyższej. To automatycznie zwiększa ich atrakcyjność  na rynku pracy</a:t>
            </a:r>
            <a:r>
              <a:rPr lang="pl-PL" dirty="0" smtClean="0">
                <a:latin typeface="Times New Roman" panose="02020603050405020304" pitchFamily="18" charset="0"/>
                <a:cs typeface="Times New Roman" panose="02020603050405020304" pitchFamily="18" charset="0"/>
              </a:rPr>
              <a:t>, ale </a:t>
            </a:r>
            <a:r>
              <a:rPr lang="pl-PL" dirty="0">
                <a:latin typeface="Times New Roman" panose="02020603050405020304" pitchFamily="18" charset="0"/>
                <a:cs typeface="Times New Roman" panose="02020603050405020304" pitchFamily="18" charset="0"/>
              </a:rPr>
              <a:t>przede wszystkim, nauczanie dwujęzyczne poszerza horyzonty i sprawia, że uczniowie stają się bardziej otwarci na świat i na innych ludzi.  </a:t>
            </a:r>
          </a:p>
          <a:p>
            <a:endParaRPr lang="pl-PL" dirty="0">
              <a:latin typeface="Times New Roman" panose="02020603050405020304" pitchFamily="18" charset="0"/>
              <a:cs typeface="Times New Roman" panose="02020603050405020304" pitchFamily="18" charset="0"/>
            </a:endParaRPr>
          </a:p>
        </p:txBody>
      </p:sp>
      <p:sp>
        <p:nvSpPr>
          <p:cNvPr id="2" name="Tytuł 1"/>
          <p:cNvSpPr>
            <a:spLocks noGrp="1"/>
          </p:cNvSpPr>
          <p:nvPr>
            <p:ph type="title"/>
          </p:nvPr>
        </p:nvSpPr>
        <p:spPr/>
        <p:txBody>
          <a:bodyPr>
            <a:normAutofit fontScale="90000"/>
          </a:bodyPr>
          <a:lstStyle/>
          <a:p>
            <a:r>
              <a:rPr lang="pl-PL" b="1" dirty="0" smtClean="0">
                <a:latin typeface="Times New Roman" panose="02020603050405020304" pitchFamily="18" charset="0"/>
                <a:cs typeface="Times New Roman" panose="02020603050405020304" pitchFamily="18" charset="0"/>
              </a:rPr>
              <a:t>Czy ten większy wysiłek włożony w naukę w szkole podstawowej czy w gimnazjum opłaca się uczniom?</a:t>
            </a:r>
            <a:endParaRPr lang="pl-PL" dirty="0">
              <a:latin typeface="Times New Roman" panose="02020603050405020304" pitchFamily="18" charset="0"/>
              <a:cs typeface="Times New Roman" panose="02020603050405020304" pitchFamily="18" charset="0"/>
            </a:endParaRPr>
          </a:p>
        </p:txBody>
      </p:sp>
      <p:pic>
        <p:nvPicPr>
          <p:cNvPr id="9218" name="Picture 2" descr="http://cliltogether.altervista.org/wp-content/uploads/2011/11/764699964cedcc0c5f26f83f240afb95_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132856"/>
            <a:ext cx="3810000"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36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elearninginfographics.com/wp-content/uploads/Benefits-of-Language-Learning-Infographic-550x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8640"/>
            <a:ext cx="6120680" cy="639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189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turbina-promjena.hr/images/stranica/youthpas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2656"/>
            <a:ext cx="6289950" cy="589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057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p:txBody>
      </p:sp>
      <p:sp>
        <p:nvSpPr>
          <p:cNvPr id="2" name="Tytuł 1"/>
          <p:cNvSpPr>
            <a:spLocks noGrp="1"/>
          </p:cNvSpPr>
          <p:nvPr>
            <p:ph type="title"/>
          </p:nvPr>
        </p:nvSpPr>
        <p:spPr/>
        <p:txBody>
          <a:bodyPr/>
          <a:lstStyle/>
          <a:p>
            <a:endParaRPr lang="pl-PL"/>
          </a:p>
        </p:txBody>
      </p:sp>
      <p:pic>
        <p:nvPicPr>
          <p:cNvPr id="11266" name="Picture 2" descr="https://clilingmesoftly.files.wordpress.com/2012/01/coyle-tripty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332656"/>
            <a:ext cx="8877300" cy="602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266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692697"/>
            <a:ext cx="7978331" cy="5131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30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87624" y="939000"/>
            <a:ext cx="6624736" cy="493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915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7761476" cy="5134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053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8076879" cy="5006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376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8646732"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133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3" y="1692752"/>
            <a:ext cx="7740848" cy="4433411"/>
          </a:xfrm>
        </p:spPr>
        <p:txBody>
          <a:bodyPr>
            <a:normAutofit/>
          </a:bodyPr>
          <a:lstStyle/>
          <a:p>
            <a:r>
              <a:rPr lang="pl-PL" dirty="0" smtClean="0"/>
              <a:t>Dlaczego musimy ćwiczyć umiejętność mówienia w obcym języku?</a:t>
            </a:r>
          </a:p>
          <a:p>
            <a:pPr>
              <a:buFontTx/>
              <a:buChar char="-"/>
            </a:pPr>
            <a:r>
              <a:rPr lang="pl-PL" dirty="0" smtClean="0"/>
              <a:t>Każdy język ma swoje charakterystyczne cechy: fonemy, leksykę, gramatykę, akcent, struktury itd.</a:t>
            </a:r>
          </a:p>
          <a:p>
            <a:pPr>
              <a:buFontTx/>
              <a:buChar char="-"/>
            </a:pPr>
            <a:r>
              <a:rPr lang="pl-PL" dirty="0" smtClean="0"/>
              <a:t>Zdecydowanie łatwiej jest ćwiczyć mówienie jeśli równocześnie słuchamy, mówimy i zaczynamy myśleć w innym języku, ponieważ jest nam potrzebny w sytuacji rzeczywistej (np. dyskusja na lekcji)</a:t>
            </a:r>
            <a:endParaRPr lang="pl-PL" dirty="0"/>
          </a:p>
        </p:txBody>
      </p:sp>
      <p:pic>
        <p:nvPicPr>
          <p:cNvPr id="12290" name="Picture 2" descr="http://www.onestopenglish.com/Pictures/web/l/c/e/-OSE-CLIL-landing62_620.jpg"/>
          <p:cNvPicPr>
            <a:picLocks noChangeAspect="1" noChangeArrowheads="1"/>
          </p:cNvPicPr>
          <p:nvPr/>
        </p:nvPicPr>
        <p:blipFill rotWithShape="1">
          <a:blip r:embed="rId2">
            <a:extLst>
              <a:ext uri="{28A0092B-C50C-407E-A947-70E740481C1C}">
                <a14:useLocalDpi xmlns:a14="http://schemas.microsoft.com/office/drawing/2010/main" val="0"/>
              </a:ext>
            </a:extLst>
          </a:blip>
          <a:srcRect t="62812"/>
          <a:stretch/>
        </p:blipFill>
        <p:spPr bwMode="auto">
          <a:xfrm>
            <a:off x="1187624" y="764704"/>
            <a:ext cx="5905500" cy="928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137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988840"/>
            <a:ext cx="8136903" cy="4392488"/>
          </a:xfrm>
        </p:spPr>
        <p:txBody>
          <a:bodyPr>
            <a:normAutofit lnSpcReduction="10000"/>
          </a:bodyPr>
          <a:lstStyle/>
          <a:p>
            <a:pPr marL="0" indent="0" algn="just" fontAlgn="base">
              <a:buNone/>
            </a:pPr>
            <a:r>
              <a:rPr lang="pl-PL" dirty="0">
                <a:latin typeface="Times New Roman" panose="02020603050405020304" pitchFamily="18" charset="0"/>
                <a:cs typeface="Times New Roman" panose="02020603050405020304" pitchFamily="18" charset="0"/>
              </a:rPr>
              <a:t>Zintegrowane nauczanie języka i przedmiotu (CLIL) (Content and Language </a:t>
            </a:r>
            <a:r>
              <a:rPr lang="pl-PL" dirty="0" err="1">
                <a:latin typeface="Times New Roman" panose="02020603050405020304" pitchFamily="18" charset="0"/>
                <a:cs typeface="Times New Roman" panose="02020603050405020304" pitchFamily="18" charset="0"/>
              </a:rPr>
              <a:t>Integrated</a:t>
            </a:r>
            <a:r>
              <a:rPr lang="pl-PL" dirty="0">
                <a:latin typeface="Times New Roman" panose="02020603050405020304" pitchFamily="18" charset="0"/>
                <a:cs typeface="Times New Roman" panose="02020603050405020304" pitchFamily="18" charset="0"/>
              </a:rPr>
              <a:t> Learning) – zintegrowane nauczanie języka obcego i przedmiotów ogólnokształcących i / lub zawodowych – to nowoczesna metoda nauczania, integrująca treści zawarte w podstawie programowej języków obcych, przedmiotów ogólnokształcących oraz zawodowych. </a:t>
            </a:r>
          </a:p>
          <a:p>
            <a:pPr marL="0" indent="0" algn="just" fontAlgn="base">
              <a:buNone/>
            </a:pPr>
            <a:endParaRPr lang="pl-PL" dirty="0" smtClean="0">
              <a:latin typeface="Times New Roman" panose="02020603050405020304" pitchFamily="18" charset="0"/>
              <a:cs typeface="Times New Roman" panose="02020603050405020304" pitchFamily="18" charset="0"/>
            </a:endParaRPr>
          </a:p>
          <a:p>
            <a:pPr marL="0" indent="0" algn="just" fontAlgn="base">
              <a:buNone/>
            </a:pPr>
            <a:r>
              <a:rPr lang="pl-PL" dirty="0" smtClean="0">
                <a:latin typeface="Times New Roman" panose="02020603050405020304" pitchFamily="18" charset="0"/>
                <a:cs typeface="Times New Roman" panose="02020603050405020304" pitchFamily="18" charset="0"/>
              </a:rPr>
              <a:t>Głównym </a:t>
            </a:r>
            <a:r>
              <a:rPr lang="pl-PL" dirty="0">
                <a:latin typeface="Times New Roman" panose="02020603050405020304" pitchFamily="18" charset="0"/>
                <a:cs typeface="Times New Roman" panose="02020603050405020304" pitchFamily="18" charset="0"/>
              </a:rPr>
              <a:t>założeniem tej metody jest zdobywanie nowej wiedzy i jednoczesne obcowanie z językiem obcym, uczenie się i używanie go. Przy wyborze podejścia metodycznego należy kierować się specyfiką nauczanego przedmiotu i pod tym kątem przygotowywać odpowiednie ćwiczenia.</a:t>
            </a:r>
          </a:p>
          <a:p>
            <a:endParaRPr lang="pl-PL"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532"/>
          <a:stretch/>
        </p:blipFill>
        <p:spPr bwMode="auto">
          <a:xfrm>
            <a:off x="1335859" y="260648"/>
            <a:ext cx="5544616" cy="1463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0189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25794" y="260648"/>
            <a:ext cx="8006646" cy="3744416"/>
          </a:xfrm>
        </p:spPr>
        <p:txBody>
          <a:bodyPr>
            <a:normAutofit/>
          </a:bodyPr>
          <a:lstStyle/>
          <a:p>
            <a:r>
              <a:rPr lang="pl-PL" sz="3200" dirty="0" smtClean="0">
                <a:latin typeface="Times New Roman" panose="02020603050405020304" pitchFamily="18" charset="0"/>
                <a:cs typeface="Times New Roman" panose="02020603050405020304" pitchFamily="18" charset="0"/>
              </a:rPr>
              <a:t>Na lekcji prowadzonej metodą CLIL uczeń jest zmotywowany do mówienia, a płynność jest ważniejsza niż użycie odpowiednich struktur językowych (one zaczynają pojawiać się później)</a:t>
            </a:r>
            <a:endParaRPr lang="pl-PL" sz="3200" dirty="0">
              <a:latin typeface="Times New Roman" panose="02020603050405020304" pitchFamily="18" charset="0"/>
              <a:cs typeface="Times New Roman" panose="02020603050405020304" pitchFamily="18" charset="0"/>
            </a:endParaRPr>
          </a:p>
        </p:txBody>
      </p:sp>
      <p:pic>
        <p:nvPicPr>
          <p:cNvPr id="4" name="Picture 2" descr="http://files.parse.com/2d20bf85-1dbd-48b7-8083-9b43e7d1a8d7/929b8afc-8ba9-4d98-8b1b-1132e4e49cc1-CLASSK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348359"/>
            <a:ext cx="5076563"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43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44008" y="1556792"/>
            <a:ext cx="3636392" cy="4569371"/>
          </a:xfrm>
        </p:spPr>
        <p:txBody>
          <a:bodyPr>
            <a:normAutofit lnSpcReduction="10000"/>
          </a:bodyPr>
          <a:lstStyle/>
          <a:p>
            <a:r>
              <a:rPr lang="pl-PL" dirty="0" smtClean="0"/>
              <a:t>Zastosowanie pomocy w postaci listy nowych słów np. na tablicy</a:t>
            </a:r>
          </a:p>
          <a:p>
            <a:r>
              <a:rPr lang="pl-PL" dirty="0" smtClean="0"/>
              <a:t>Zastosowanie metod, które dadzą szansę uczniom na wypowiadanie się: dyskusja, drama</a:t>
            </a:r>
          </a:p>
          <a:p>
            <a:r>
              <a:rPr lang="pl-PL" dirty="0" smtClean="0"/>
              <a:t>Informacja zwrotna: co zostało zrobione dobrze, nad czym trzeba jeszcze popracować</a:t>
            </a:r>
          </a:p>
          <a:p>
            <a:pPr marL="0" indent="0">
              <a:buNone/>
            </a:pPr>
            <a:endParaRPr lang="pl-PL" dirty="0"/>
          </a:p>
        </p:txBody>
      </p:sp>
      <p:sp>
        <p:nvSpPr>
          <p:cNvPr id="2" name="Tytuł 1"/>
          <p:cNvSpPr>
            <a:spLocks noGrp="1"/>
          </p:cNvSpPr>
          <p:nvPr>
            <p:ph type="title"/>
          </p:nvPr>
        </p:nvSpPr>
        <p:spPr/>
        <p:txBody>
          <a:bodyPr/>
          <a:lstStyle/>
          <a:p>
            <a:r>
              <a:rPr lang="pl-PL" dirty="0" smtClean="0"/>
              <a:t>Rola nauczyciela</a:t>
            </a:r>
            <a:endParaRPr lang="pl-PL" dirty="0"/>
          </a:p>
        </p:txBody>
      </p:sp>
      <p:pic>
        <p:nvPicPr>
          <p:cNvPr id="4" name="Picture 2" descr="http://understandaphasia.files.wordpress.com/2011/02/juggling-language-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986" t="15781" r="5490" b="14310"/>
          <a:stretch/>
        </p:blipFill>
        <p:spPr bwMode="auto">
          <a:xfrm>
            <a:off x="-180528" y="2060848"/>
            <a:ext cx="4640239" cy="307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515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3" y="1772816"/>
            <a:ext cx="7740848" cy="4353347"/>
          </a:xfrm>
        </p:spPr>
        <p:txBody>
          <a:bodyPr>
            <a:normAutofit lnSpcReduction="10000"/>
          </a:bodyPr>
          <a:lstStyle/>
          <a:p>
            <a:pPr marL="514350" indent="-514350">
              <a:buAutoNum type="arabicPeriod"/>
            </a:pPr>
            <a:r>
              <a:rPr lang="pl-PL" dirty="0" smtClean="0">
                <a:latin typeface="Times New Roman" panose="02020603050405020304" pitchFamily="18" charset="0"/>
                <a:cs typeface="Times New Roman" panose="02020603050405020304" pitchFamily="18" charset="0"/>
              </a:rPr>
              <a:t>uczeń potrzebuje minimalnej pomocy zanim rozpocznie zadanie:</a:t>
            </a:r>
          </a:p>
          <a:p>
            <a:pPr>
              <a:buFontTx/>
              <a:buChar char="-"/>
            </a:pPr>
            <a:r>
              <a:rPr lang="pl-PL" dirty="0" smtClean="0">
                <a:latin typeface="Times New Roman" panose="02020603050405020304" pitchFamily="18" charset="0"/>
                <a:cs typeface="Times New Roman" panose="02020603050405020304" pitchFamily="18" charset="0"/>
              </a:rPr>
              <a:t>podaj uczniom gotowe przykłady zdań, których może użyć w czasie wykonywania zadania</a:t>
            </a:r>
          </a:p>
          <a:p>
            <a:pPr>
              <a:buFontTx/>
              <a:buChar char="-"/>
            </a:pPr>
            <a:r>
              <a:rPr lang="pl-PL" dirty="0" smtClean="0">
                <a:latin typeface="Times New Roman" panose="02020603050405020304" pitchFamily="18" charset="0"/>
                <a:cs typeface="Times New Roman" panose="02020603050405020304" pitchFamily="18" charset="0"/>
              </a:rPr>
              <a:t> daj uczniom kopie listy nowych słówek i niezbędnych zwrotów: moim zdaniem…, myślę, że…, nie zgadzam się, ponieważ</a:t>
            </a:r>
          </a:p>
          <a:p>
            <a:pPr marL="0" indent="0">
              <a:buNone/>
            </a:pPr>
            <a:r>
              <a:rPr lang="pl-PL" dirty="0" smtClean="0">
                <a:latin typeface="Times New Roman" panose="02020603050405020304" pitchFamily="18" charset="0"/>
                <a:cs typeface="Times New Roman" panose="02020603050405020304" pitchFamily="18" charset="0"/>
              </a:rPr>
              <a:t>2. Upewnij się czy uczniowie rozumieją znaczenie nowych słów i zwrotów</a:t>
            </a:r>
          </a:p>
          <a:p>
            <a:pPr marL="0" indent="0">
              <a:buNone/>
            </a:pPr>
            <a:r>
              <a:rPr lang="pl-PL" dirty="0" smtClean="0">
                <a:latin typeface="Times New Roman" panose="02020603050405020304" pitchFamily="18" charset="0"/>
                <a:cs typeface="Times New Roman" panose="02020603050405020304" pitchFamily="18" charset="0"/>
              </a:rPr>
              <a:t>3. Poćwiczcie wymowę, akcent, intonację, poświęć więcej czasu na dźwięki, które sprawiają uczniom najwięcej problemu </a:t>
            </a:r>
            <a:endParaRPr lang="pl-PL" dirty="0">
              <a:latin typeface="Times New Roman" panose="02020603050405020304" pitchFamily="18" charset="0"/>
              <a:cs typeface="Times New Roman" panose="02020603050405020304" pitchFamily="18" charset="0"/>
            </a:endParaRPr>
          </a:p>
        </p:txBody>
      </p:sp>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Pomoce dla ucznia</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467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5806"/>
            <a:ext cx="5472608" cy="6610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descr="https://encrypted-tbn2.gstatic.com/images?q=tbn:ANd9GcSx8FNB7Trm0AyLlIKI9UwIbKfwjJ8YJtizZhZSIhqmarQZcc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16632"/>
            <a:ext cx="3552825"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141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38100"/>
            <a:ext cx="5400675"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112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252413"/>
            <a:ext cx="5572125" cy="635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754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637" y="-33710"/>
            <a:ext cx="4512501" cy="676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543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3501008"/>
            <a:ext cx="8881689" cy="3450696"/>
          </a:xfrm>
        </p:spPr>
        <p:txBody>
          <a:bodyPr>
            <a:normAutofit fontScale="92500" lnSpcReduction="20000"/>
          </a:bodyPr>
          <a:lstStyle/>
          <a:p>
            <a:pPr algn="just"/>
            <a:r>
              <a:rPr lang="pl-PL" dirty="0">
                <a:latin typeface="Times New Roman" panose="02020603050405020304" pitchFamily="18" charset="0"/>
                <a:cs typeface="Times New Roman" panose="02020603050405020304" pitchFamily="18" charset="0"/>
              </a:rPr>
              <a:t>W podejściu CLIL ważny jest bogaty i starannie dobrany materiał językowy (ang. </a:t>
            </a:r>
            <a:r>
              <a:rPr lang="pl-PL" dirty="0" err="1">
                <a:latin typeface="Times New Roman" panose="02020603050405020304" pitchFamily="18" charset="0"/>
                <a:cs typeface="Times New Roman" panose="02020603050405020304" pitchFamily="18" charset="0"/>
              </a:rPr>
              <a:t>rich</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input</a:t>
            </a:r>
            <a:r>
              <a:rPr lang="pl-PL" dirty="0">
                <a:latin typeface="Times New Roman" panose="02020603050405020304" pitchFamily="18" charset="0"/>
                <a:cs typeface="Times New Roman" panose="02020603050405020304" pitchFamily="18" charset="0"/>
              </a:rPr>
              <a:t>), który będzie stymulował intuicyjne tworzenie reguł przez uczących się. Aby tak się stało, należy zostawić dzieciom czas na oswojenie się z nowym słownictwem, a także akceptować niepełne czy nawet błędne wypowiedzi przy jednoczesnym dostarczaniu wielu poprawnych wzorców językowych. Istotne znaczenie ma ilość i jakość wprowadzanego materiału językowego. Warto pamiętać, że chóralne powtarzanie i budowanie wypowiedzi według wzorca tylko pozornie przyspieszają proces uczenia się języka obcego. Powtarzanie jest nieodzowne, ale warto organizować takie sytuacje, w których uczący się mogą stosować nowe słowa i zwroty w wielu różnych kontekstach językowych. </a:t>
            </a:r>
          </a:p>
        </p:txBody>
      </p:sp>
      <p:pic>
        <p:nvPicPr>
          <p:cNvPr id="11266" name="Picture 2" descr="http://lnx.istitutosalbertomagno.it/Primaria/images/phocagallery/CLIL/thumbs/phoca_thumb_l_clil4.jpg"/>
          <p:cNvPicPr>
            <a:picLocks noChangeAspect="1" noChangeArrowheads="1"/>
          </p:cNvPicPr>
          <p:nvPr/>
        </p:nvPicPr>
        <p:blipFill rotWithShape="1">
          <a:blip r:embed="rId2">
            <a:extLst>
              <a:ext uri="{28A0092B-C50C-407E-A947-70E740481C1C}">
                <a14:useLocalDpi xmlns:a14="http://schemas.microsoft.com/office/drawing/2010/main" val="0"/>
              </a:ext>
            </a:extLst>
          </a:blip>
          <a:srcRect b="9948"/>
          <a:stretch/>
        </p:blipFill>
        <p:spPr bwMode="auto">
          <a:xfrm>
            <a:off x="1901659" y="-23814"/>
            <a:ext cx="5202254" cy="347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424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5" y="1124744"/>
            <a:ext cx="7812856" cy="5001419"/>
          </a:xfrm>
        </p:spPr>
        <p:txBody>
          <a:bodyPr>
            <a:normAutofit lnSpcReduction="10000"/>
          </a:bodyPr>
          <a:lstStyle/>
          <a:p>
            <a:pPr marL="0" indent="0">
              <a:buNone/>
            </a:pPr>
            <a:r>
              <a:rPr lang="pl-PL" dirty="0" smtClean="0">
                <a:latin typeface="Times New Roman" panose="02020603050405020304" pitchFamily="18" charset="0"/>
                <a:cs typeface="Times New Roman" panose="02020603050405020304" pitchFamily="18" charset="0"/>
              </a:rPr>
              <a:t>Uczeń na lekcji CLIL musi zmierzyć się w nową wiedzą, terminami i dodatkowo z obcym językiem. Treść jaką chcemy przekazać, podstawa, na której się opieramy, nie ulega modyfikacjom, ale starajmy się:</a:t>
            </a:r>
          </a:p>
          <a:p>
            <a:pPr marL="514350" indent="-514350">
              <a:buAutoNum type="arabicPeriod"/>
            </a:pPr>
            <a:r>
              <a:rPr lang="pl-PL" dirty="0" smtClean="0">
                <a:latin typeface="Times New Roman" panose="02020603050405020304" pitchFamily="18" charset="0"/>
                <a:cs typeface="Times New Roman" panose="02020603050405020304" pitchFamily="18" charset="0"/>
              </a:rPr>
              <a:t>Maksymalnie skrócić tekst i używać słów/języka znanego uczniom tak,  aby znaczenie nowych pojęć mógł rozpoznać z kontekstu</a:t>
            </a:r>
          </a:p>
          <a:p>
            <a:pPr marL="514350" indent="-514350">
              <a:buAutoNum type="arabicPeriod"/>
            </a:pPr>
            <a:r>
              <a:rPr lang="pl-PL" dirty="0" smtClean="0">
                <a:latin typeface="Times New Roman" panose="02020603050405020304" pitchFamily="18" charset="0"/>
                <a:cs typeface="Times New Roman" panose="02020603050405020304" pitchFamily="18" charset="0"/>
              </a:rPr>
              <a:t>Zaangażować ucznia w proces lekcyjny poprzez wykorzystanie odpowiednich metod aktywizujących ułatwiających zrozumienie i zapamiętanie. Uczeń nie może otrzymywać informacji, on musi je zdobywać</a:t>
            </a:r>
          </a:p>
          <a:p>
            <a:pPr marL="514350" indent="-514350">
              <a:buAutoNum type="arabicPeriod"/>
            </a:pPr>
            <a:r>
              <a:rPr lang="pl-PL" dirty="0" smtClean="0">
                <a:latin typeface="Times New Roman" panose="02020603050405020304" pitchFamily="18" charset="0"/>
                <a:cs typeface="Times New Roman" panose="02020603050405020304" pitchFamily="18" charset="0"/>
              </a:rPr>
              <a:t>Wykorzystywać wielokrotnie struktury gramatyczne i słownictwo na różne sposoby i w odmiennym kontekście   </a:t>
            </a:r>
          </a:p>
          <a:p>
            <a:pPr marL="0" indent="0">
              <a:buNone/>
            </a:pPr>
            <a:endParaRPr lang="pl-PL" dirty="0" smtClean="0">
              <a:latin typeface="Times New Roman" panose="02020603050405020304" pitchFamily="18" charset="0"/>
              <a:cs typeface="Times New Roman" panose="02020603050405020304" pitchFamily="18" charset="0"/>
            </a:endParaRPr>
          </a:p>
          <a:p>
            <a:endParaRPr lang="pl-PL" dirty="0">
              <a:latin typeface="Times New Roman" panose="02020603050405020304" pitchFamily="18" charset="0"/>
              <a:cs typeface="Times New Roman" panose="02020603050405020304" pitchFamily="18" charset="0"/>
            </a:endParaRPr>
          </a:p>
        </p:txBody>
      </p:sp>
      <p:sp>
        <p:nvSpPr>
          <p:cNvPr id="2" name="Tytuł 1"/>
          <p:cNvSpPr>
            <a:spLocks noGrp="1"/>
          </p:cNvSpPr>
          <p:nvPr>
            <p:ph type="title"/>
          </p:nvPr>
        </p:nvSpPr>
        <p:spPr>
          <a:xfrm>
            <a:off x="7833" y="-459431"/>
            <a:ext cx="8678967" cy="2050488"/>
          </a:xfrm>
        </p:spPr>
        <p:txBody>
          <a:bodyPr/>
          <a:lstStyle/>
          <a:p>
            <a:r>
              <a:rPr lang="pl-PL" dirty="0" smtClean="0">
                <a:latin typeface="Times New Roman" panose="02020603050405020304" pitchFamily="18" charset="0"/>
                <a:cs typeface="Times New Roman" panose="02020603050405020304" pitchFamily="18" charset="0"/>
              </a:rPr>
              <a:t>Praca z tekstem </a:t>
            </a:r>
            <a:endParaRPr lang="pl-PL" dirty="0">
              <a:latin typeface="Times New Roman" panose="02020603050405020304" pitchFamily="18" charset="0"/>
              <a:cs typeface="Times New Roman" panose="02020603050405020304" pitchFamily="18" charset="0"/>
            </a:endParaRPr>
          </a:p>
        </p:txBody>
      </p:sp>
      <p:pic>
        <p:nvPicPr>
          <p:cNvPr id="30722" name="Picture 2" descr="Znalezione obrazy dla zapytania reading engl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661247"/>
            <a:ext cx="7272808" cy="117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821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1" y="1700808"/>
            <a:ext cx="7668840" cy="4425355"/>
          </a:xfrm>
        </p:spPr>
        <p:txBody>
          <a:bodyPr>
            <a:normAutofit/>
          </a:bodyPr>
          <a:lstStyle/>
          <a:p>
            <a:r>
              <a:rPr lang="pl-PL" dirty="0" smtClean="0">
                <a:latin typeface="Times New Roman" panose="02020603050405020304" pitchFamily="18" charset="0"/>
                <a:cs typeface="Times New Roman" panose="02020603050405020304" pitchFamily="18" charset="0"/>
              </a:rPr>
              <a:t>Zwykle oznacza to przepisanie wyjściowego tekstu. </a:t>
            </a:r>
          </a:p>
          <a:p>
            <a:pPr marL="0" indent="0">
              <a:buNone/>
            </a:pPr>
            <a:r>
              <a:rPr lang="pl-PL" b="1" dirty="0" smtClean="0">
                <a:latin typeface="Times New Roman" panose="02020603050405020304" pitchFamily="18" charset="0"/>
                <a:cs typeface="Times New Roman" panose="02020603050405020304" pitchFamily="18" charset="0"/>
              </a:rPr>
              <a:t>Jak zatem upraszczać?</a:t>
            </a:r>
          </a:p>
          <a:p>
            <a:pPr>
              <a:buFontTx/>
              <a:buChar char="-"/>
            </a:pPr>
            <a:r>
              <a:rPr lang="pl-PL" dirty="0" smtClean="0">
                <a:latin typeface="Times New Roman" panose="02020603050405020304" pitchFamily="18" charset="0"/>
                <a:cs typeface="Times New Roman" panose="02020603050405020304" pitchFamily="18" charset="0"/>
              </a:rPr>
              <a:t>skracaj</a:t>
            </a:r>
            <a:endParaRPr lang="pl-PL" b="1" dirty="0" smtClean="0">
              <a:latin typeface="Times New Roman" panose="02020603050405020304" pitchFamily="18" charset="0"/>
              <a:cs typeface="Times New Roman" panose="02020603050405020304" pitchFamily="18" charset="0"/>
            </a:endParaRPr>
          </a:p>
          <a:p>
            <a:pPr>
              <a:buFontTx/>
              <a:buChar char="-"/>
            </a:pPr>
            <a:r>
              <a:rPr lang="pl-PL" dirty="0" smtClean="0">
                <a:latin typeface="Times New Roman" panose="02020603050405020304" pitchFamily="18" charset="0"/>
                <a:cs typeface="Times New Roman" panose="02020603050405020304" pitchFamily="18" charset="0"/>
              </a:rPr>
              <a:t>unikaj skomplikowanych, długich zdań, niepotrzebnych słów</a:t>
            </a:r>
          </a:p>
          <a:p>
            <a:pPr>
              <a:buFontTx/>
              <a:buChar char="-"/>
            </a:pPr>
            <a:r>
              <a:rPr lang="pl-PL" dirty="0">
                <a:latin typeface="Times New Roman" panose="02020603050405020304" pitchFamily="18" charset="0"/>
                <a:cs typeface="Times New Roman" panose="02020603050405020304" pitchFamily="18" charset="0"/>
              </a:rPr>
              <a:t>u</a:t>
            </a:r>
            <a:r>
              <a:rPr lang="pl-PL" dirty="0" smtClean="0">
                <a:latin typeface="Times New Roman" panose="02020603050405020304" pitchFamily="18" charset="0"/>
                <a:cs typeface="Times New Roman" panose="02020603050405020304" pitchFamily="18" charset="0"/>
              </a:rPr>
              <a:t>żywaj możliwie jak najprostszego słownictwa</a:t>
            </a:r>
          </a:p>
          <a:p>
            <a:pPr>
              <a:buFontTx/>
              <a:buChar char="-"/>
            </a:pPr>
            <a:r>
              <a:rPr lang="pl-PL" dirty="0" smtClean="0">
                <a:latin typeface="Times New Roman" panose="02020603050405020304" pitchFamily="18" charset="0"/>
                <a:cs typeface="Times New Roman" panose="02020603050405020304" pitchFamily="18" charset="0"/>
              </a:rPr>
              <a:t>żadnych idiomów i </a:t>
            </a:r>
            <a:r>
              <a:rPr lang="pl-PL" dirty="0" err="1" smtClean="0">
                <a:latin typeface="Times New Roman" panose="02020603050405020304" pitchFamily="18" charset="0"/>
                <a:cs typeface="Times New Roman" panose="02020603050405020304" pitchFamily="18" charset="0"/>
              </a:rPr>
              <a:t>phrasal</a:t>
            </a:r>
            <a:r>
              <a:rPr lang="pl-PL" dirty="0" smtClean="0">
                <a:latin typeface="Times New Roman" panose="02020603050405020304" pitchFamily="18" charset="0"/>
                <a:cs typeface="Times New Roman" panose="02020603050405020304" pitchFamily="18" charset="0"/>
              </a:rPr>
              <a:t> </a:t>
            </a:r>
            <a:r>
              <a:rPr lang="pl-PL" dirty="0" err="1" smtClean="0">
                <a:latin typeface="Times New Roman" panose="02020603050405020304" pitchFamily="18" charset="0"/>
                <a:cs typeface="Times New Roman" panose="02020603050405020304" pitchFamily="18" charset="0"/>
              </a:rPr>
              <a:t>verbs</a:t>
            </a:r>
            <a:r>
              <a:rPr lang="pl-PL" dirty="0" smtClean="0">
                <a:latin typeface="Times New Roman" panose="02020603050405020304" pitchFamily="18" charset="0"/>
                <a:cs typeface="Times New Roman" panose="02020603050405020304" pitchFamily="18" charset="0"/>
              </a:rPr>
              <a:t> (chyba, że jest to absolutnie niezbędne)</a:t>
            </a:r>
          </a:p>
          <a:p>
            <a:pPr marL="0" indent="0">
              <a:buNone/>
            </a:pPr>
            <a:r>
              <a:rPr lang="pl-PL" dirty="0" smtClean="0">
                <a:latin typeface="Times New Roman" panose="02020603050405020304" pitchFamily="18" charset="0"/>
                <a:cs typeface="Times New Roman" panose="02020603050405020304" pitchFamily="18" charset="0"/>
              </a:rPr>
              <a:t>-żadnych skomplikowanych struktur gramatycznych</a:t>
            </a:r>
          </a:p>
        </p:txBody>
      </p:sp>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Upraszczanie tekstu</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326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l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96752"/>
            <a:ext cx="8122049" cy="480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729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72067" y="3428999"/>
            <a:ext cx="7408333" cy="2697163"/>
          </a:xfrm>
        </p:spPr>
        <p:txBody>
          <a:bodyPr/>
          <a:lstStyle/>
          <a:p>
            <a:r>
              <a:rPr lang="pl-PL" dirty="0" smtClean="0"/>
              <a:t>postaraj się aby był tak prosty jak to możliwe</a:t>
            </a:r>
          </a:p>
          <a:p>
            <a:r>
              <a:rPr lang="pl-PL" dirty="0" smtClean="0"/>
              <a:t>Mów wyraźnie</a:t>
            </a:r>
          </a:p>
          <a:p>
            <a:r>
              <a:rPr lang="pl-PL" dirty="0" smtClean="0"/>
              <a:t>Powtarzaj tyle razy ile to konieczne</a:t>
            </a:r>
          </a:p>
          <a:p>
            <a:r>
              <a:rPr lang="pl-PL" dirty="0" smtClean="0"/>
              <a:t>Tłumacz, jeśli będzie to niezbędne, ale pamiętaj, że to ostateczność</a:t>
            </a:r>
          </a:p>
          <a:p>
            <a:pPr marL="0" indent="0">
              <a:buNone/>
            </a:pPr>
            <a:endParaRPr lang="pl-PL" dirty="0" smtClean="0"/>
          </a:p>
          <a:p>
            <a:endParaRPr lang="pl-PL" dirty="0" smtClean="0"/>
          </a:p>
          <a:p>
            <a:endParaRPr lang="pl-PL" dirty="0"/>
          </a:p>
        </p:txBody>
      </p:sp>
      <p:pic>
        <p:nvPicPr>
          <p:cNvPr id="29698" name="Picture 2" descr="https://pilarcordoba.files.wordpress.com/2011/07/list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04664"/>
            <a:ext cx="6022512" cy="294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402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8520" y="404664"/>
            <a:ext cx="9525744" cy="5721499"/>
          </a:xfrm>
        </p:spPr>
        <p:txBody>
          <a:bodyPr>
            <a:normAutofit/>
          </a:bodyPr>
          <a:lstStyle/>
          <a:p>
            <a:r>
              <a:rPr lang="pl-PL" dirty="0" smtClean="0"/>
              <a:t>Używaj pomocy dydaktycznych, wizualizacji</a:t>
            </a:r>
          </a:p>
          <a:p>
            <a:r>
              <a:rPr lang="pl-PL" dirty="0" smtClean="0"/>
              <a:t>Wypisuj na początku lekcji na tablicy słowa kluczowe i nowe słownictwo</a:t>
            </a:r>
          </a:p>
          <a:p>
            <a:r>
              <a:rPr lang="pl-PL" dirty="0" smtClean="0"/>
              <a:t>Postaraj się, aby uczniowie mieli możliwość być jak najbardziej </a:t>
            </a:r>
          </a:p>
          <a:p>
            <a:r>
              <a:rPr lang="pl-PL" dirty="0" smtClean="0"/>
              <a:t>aktywni</a:t>
            </a:r>
          </a:p>
          <a:p>
            <a:r>
              <a:rPr lang="pl-PL" dirty="0" smtClean="0"/>
              <a:t>Ucz słów razem: </a:t>
            </a:r>
            <a:r>
              <a:rPr lang="pl-PL" b="1" dirty="0" err="1" smtClean="0"/>
              <a:t>over</a:t>
            </a:r>
            <a:r>
              <a:rPr lang="pl-PL" b="1" dirty="0" smtClean="0"/>
              <a:t> </a:t>
            </a:r>
            <a:r>
              <a:rPr lang="pl-PL" b="1" dirty="0" err="1" smtClean="0"/>
              <a:t>population</a:t>
            </a:r>
            <a:r>
              <a:rPr lang="pl-PL" b="1" dirty="0" smtClean="0"/>
              <a:t>, </a:t>
            </a:r>
            <a:r>
              <a:rPr lang="pl-PL" b="1" dirty="0" err="1" smtClean="0"/>
              <a:t>ice</a:t>
            </a:r>
            <a:r>
              <a:rPr lang="pl-PL" b="1" dirty="0" smtClean="0"/>
              <a:t> </a:t>
            </a:r>
            <a:r>
              <a:rPr lang="pl-PL" b="1" dirty="0" err="1" smtClean="0"/>
              <a:t>age</a:t>
            </a:r>
            <a:r>
              <a:rPr lang="pl-PL" b="1" dirty="0" smtClean="0"/>
              <a:t>, </a:t>
            </a:r>
            <a:r>
              <a:rPr lang="pl-PL" b="1" dirty="0" err="1" smtClean="0"/>
              <a:t>global</a:t>
            </a:r>
            <a:r>
              <a:rPr lang="pl-PL" b="1" dirty="0" smtClean="0"/>
              <a:t> </a:t>
            </a:r>
            <a:r>
              <a:rPr lang="pl-PL" b="1" dirty="0" err="1" smtClean="0"/>
              <a:t>warming</a:t>
            </a:r>
            <a:endParaRPr lang="pl-PL" b="1" dirty="0" smtClean="0"/>
          </a:p>
          <a:p>
            <a:r>
              <a:rPr lang="pl-PL" dirty="0" smtClean="0"/>
              <a:t>daj uczniom przykładowe zdania, podobne do tych, które mają </a:t>
            </a:r>
          </a:p>
          <a:p>
            <a:pPr marL="0" indent="0">
              <a:buNone/>
            </a:pPr>
            <a:r>
              <a:rPr lang="pl-PL" dirty="0"/>
              <a:t> </a:t>
            </a:r>
            <a:r>
              <a:rPr lang="pl-PL" dirty="0" smtClean="0"/>
              <a:t>użyć w czasie dyskusji/zadania:</a:t>
            </a:r>
          </a:p>
          <a:p>
            <a:pPr marL="0" indent="0">
              <a:buNone/>
            </a:pPr>
            <a:r>
              <a:rPr lang="pl-PL" sz="2800" i="1" u="sng" dirty="0" err="1">
                <a:solidFill>
                  <a:srgbClr val="0070C0"/>
                </a:solidFill>
              </a:rPr>
              <a:t>If</a:t>
            </a:r>
            <a:r>
              <a:rPr lang="pl-PL" sz="2800" i="1" u="sng" dirty="0">
                <a:solidFill>
                  <a:srgbClr val="0070C0"/>
                </a:solidFill>
              </a:rPr>
              <a:t> we </a:t>
            </a:r>
            <a:r>
              <a:rPr lang="pl-PL" sz="2800" i="1" u="sng" dirty="0" err="1">
                <a:solidFill>
                  <a:srgbClr val="0070C0"/>
                </a:solidFill>
              </a:rPr>
              <a:t>travel</a:t>
            </a:r>
            <a:r>
              <a:rPr lang="pl-PL" sz="2800" i="1" u="sng" dirty="0">
                <a:solidFill>
                  <a:srgbClr val="0070C0"/>
                </a:solidFill>
              </a:rPr>
              <a:t> </a:t>
            </a:r>
            <a:r>
              <a:rPr lang="pl-PL" sz="2800" i="1" dirty="0" smtClean="0"/>
              <a:t>to </a:t>
            </a:r>
            <a:r>
              <a:rPr lang="pl-PL" sz="2800" i="1" dirty="0" err="1" smtClean="0"/>
              <a:t>other</a:t>
            </a:r>
            <a:r>
              <a:rPr lang="pl-PL" sz="2800" i="1" dirty="0" smtClean="0"/>
              <a:t> </a:t>
            </a:r>
            <a:r>
              <a:rPr lang="pl-PL" sz="2800" i="1" dirty="0" err="1" smtClean="0"/>
              <a:t>planets</a:t>
            </a:r>
            <a:r>
              <a:rPr lang="pl-PL" sz="2800" i="1" dirty="0" smtClean="0"/>
              <a:t> we </a:t>
            </a:r>
            <a:r>
              <a:rPr lang="pl-PL" sz="2800" i="1" u="sng" dirty="0" err="1" smtClean="0">
                <a:solidFill>
                  <a:srgbClr val="0070C0"/>
                </a:solidFill>
              </a:rPr>
              <a:t>might</a:t>
            </a:r>
            <a:r>
              <a:rPr lang="pl-PL" sz="2800" i="1" u="sng" dirty="0" smtClean="0">
                <a:solidFill>
                  <a:srgbClr val="0070C0"/>
                </a:solidFill>
              </a:rPr>
              <a:t> </a:t>
            </a:r>
            <a:r>
              <a:rPr lang="pl-PL" sz="2800" i="1" u="sng" dirty="0" err="1" smtClean="0">
                <a:solidFill>
                  <a:srgbClr val="0070C0"/>
                </a:solidFill>
              </a:rPr>
              <a:t>find</a:t>
            </a:r>
            <a:r>
              <a:rPr lang="pl-PL" sz="2800" i="1" u="sng" dirty="0" smtClean="0">
                <a:solidFill>
                  <a:srgbClr val="0070C0"/>
                </a:solidFill>
              </a:rPr>
              <a:t> </a:t>
            </a:r>
            <a:r>
              <a:rPr lang="pl-PL" sz="2800" i="1" u="sng" dirty="0" err="1" smtClean="0">
                <a:solidFill>
                  <a:srgbClr val="0070C0"/>
                </a:solidFill>
              </a:rPr>
              <a:t>another</a:t>
            </a:r>
            <a:r>
              <a:rPr lang="pl-PL" sz="2800" i="1" u="sng" dirty="0" smtClean="0">
                <a:solidFill>
                  <a:srgbClr val="0070C0"/>
                </a:solidFill>
              </a:rPr>
              <a:t> life form</a:t>
            </a:r>
          </a:p>
          <a:p>
            <a:pPr marL="0" indent="0">
              <a:buNone/>
            </a:pPr>
            <a:r>
              <a:rPr lang="pl-PL" sz="2800" i="1" dirty="0" smtClean="0"/>
              <a:t>The habitat </a:t>
            </a:r>
            <a:r>
              <a:rPr lang="pl-PL" sz="2800" i="1" dirty="0" err="1" smtClean="0"/>
              <a:t>around</a:t>
            </a:r>
            <a:r>
              <a:rPr lang="pl-PL" sz="2800" i="1" dirty="0" smtClean="0"/>
              <a:t> the </a:t>
            </a:r>
            <a:r>
              <a:rPr lang="pl-PL" sz="2800" i="1" dirty="0" err="1" smtClean="0"/>
              <a:t>water</a:t>
            </a:r>
            <a:r>
              <a:rPr lang="pl-PL" sz="2800" i="1" dirty="0" smtClean="0"/>
              <a:t> </a:t>
            </a:r>
            <a:r>
              <a:rPr lang="pl-PL" sz="2800" i="1" u="sng" dirty="0" err="1" smtClean="0">
                <a:solidFill>
                  <a:srgbClr val="0070C0"/>
                </a:solidFill>
              </a:rPr>
              <a:t>is</a:t>
            </a:r>
            <a:r>
              <a:rPr lang="pl-PL" sz="2800" i="1" u="sng" dirty="0" smtClean="0">
                <a:solidFill>
                  <a:srgbClr val="0070C0"/>
                </a:solidFill>
              </a:rPr>
              <a:t> </a:t>
            </a:r>
            <a:r>
              <a:rPr lang="pl-PL" sz="2800" i="1" u="sng" dirty="0" err="1" smtClean="0">
                <a:solidFill>
                  <a:srgbClr val="0070C0"/>
                </a:solidFill>
              </a:rPr>
              <a:t>slowly</a:t>
            </a:r>
            <a:r>
              <a:rPr lang="pl-PL" sz="2800" i="1" u="sng" dirty="0" smtClean="0">
                <a:solidFill>
                  <a:srgbClr val="0070C0"/>
                </a:solidFill>
              </a:rPr>
              <a:t> </a:t>
            </a:r>
            <a:r>
              <a:rPr lang="pl-PL" sz="2800" i="1" u="sng" dirty="0" err="1" smtClean="0">
                <a:solidFill>
                  <a:srgbClr val="0070C0"/>
                </a:solidFill>
              </a:rPr>
              <a:t>changing</a:t>
            </a:r>
            <a:r>
              <a:rPr lang="pl-PL" sz="2800" i="1" u="sng" dirty="0" smtClean="0">
                <a:solidFill>
                  <a:srgbClr val="FF0000"/>
                </a:solidFill>
              </a:rPr>
              <a:t>.</a:t>
            </a:r>
          </a:p>
          <a:p>
            <a:pPr marL="0" indent="0">
              <a:buNone/>
            </a:pPr>
            <a:endParaRPr lang="pl-PL" sz="2800" i="1" u="sng" dirty="0" smtClean="0">
              <a:solidFill>
                <a:srgbClr val="FF0000"/>
              </a:solidFill>
            </a:endParaRPr>
          </a:p>
          <a:p>
            <a:endParaRPr lang="pl-PL" dirty="0" smtClean="0"/>
          </a:p>
          <a:p>
            <a:endParaRPr lang="pl-PL" b="1" dirty="0"/>
          </a:p>
        </p:txBody>
      </p:sp>
    </p:spTree>
    <p:extLst>
      <p:ext uri="{BB962C8B-B14F-4D97-AF65-F5344CB8AC3E}">
        <p14:creationId xmlns:p14="http://schemas.microsoft.com/office/powerpoint/2010/main" val="1885801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29600" cy="5577483"/>
          </a:xfrm>
        </p:spPr>
        <p:txBody>
          <a:bodyPr/>
          <a:lstStyle/>
          <a:p>
            <a:pPr marL="0" indent="0">
              <a:buNone/>
            </a:pPr>
            <a:endParaRPr lang="pl-PL" dirty="0" smtClean="0">
              <a:latin typeface="Times New Roman" panose="02020603050405020304" pitchFamily="18" charset="0"/>
              <a:cs typeface="Times New Roman" panose="02020603050405020304" pitchFamily="18" charset="0"/>
            </a:endParaRPr>
          </a:p>
          <a:p>
            <a:pPr marL="0" indent="0">
              <a:buNone/>
            </a:pPr>
            <a:endParaRPr lang="pl-PL" dirty="0">
              <a:latin typeface="Times New Roman" panose="02020603050405020304" pitchFamily="18" charset="0"/>
              <a:cs typeface="Times New Roman" panose="02020603050405020304" pitchFamily="18" charset="0"/>
            </a:endParaRPr>
          </a:p>
          <a:p>
            <a:pPr marL="0" indent="0">
              <a:buNone/>
            </a:pPr>
            <a:endParaRPr lang="pl-PL" dirty="0" smtClean="0">
              <a:latin typeface="Times New Roman" panose="02020603050405020304" pitchFamily="18" charset="0"/>
              <a:cs typeface="Times New Roman" panose="02020603050405020304" pitchFamily="18" charset="0"/>
            </a:endParaRPr>
          </a:p>
          <a:p>
            <a:pPr marL="0" indent="0">
              <a:buNone/>
            </a:pPr>
            <a:endParaRPr lang="pl-PL" dirty="0">
              <a:latin typeface="Times New Roman" panose="02020603050405020304" pitchFamily="18" charset="0"/>
              <a:cs typeface="Times New Roman" panose="02020603050405020304" pitchFamily="18" charset="0"/>
            </a:endParaRPr>
          </a:p>
          <a:p>
            <a:pPr marL="0" indent="0">
              <a:buNone/>
            </a:pPr>
            <a:r>
              <a:rPr lang="pl-PL" dirty="0" smtClean="0">
                <a:latin typeface="Times New Roman" panose="02020603050405020304" pitchFamily="18" charset="0"/>
                <a:cs typeface="Times New Roman" panose="02020603050405020304" pitchFamily="18" charset="0"/>
              </a:rPr>
              <a:t>Lub ułatwiaj im pracę dostarczając ,,ram językowych”</a:t>
            </a:r>
          </a:p>
          <a:p>
            <a:pPr marL="0" indent="0">
              <a:buNone/>
            </a:pPr>
            <a:r>
              <a:rPr lang="pl-PL" i="1" dirty="0" err="1" smtClean="0">
                <a:solidFill>
                  <a:srgbClr val="0070C0"/>
                </a:solidFill>
                <a:latin typeface="Times New Roman" panose="02020603050405020304" pitchFamily="18" charset="0"/>
                <a:cs typeface="Times New Roman" panose="02020603050405020304" pitchFamily="18" charset="0"/>
              </a:rPr>
              <a:t>Something</a:t>
            </a:r>
            <a:r>
              <a:rPr lang="pl-PL" i="1" dirty="0" smtClean="0">
                <a:solidFill>
                  <a:srgbClr val="0070C0"/>
                </a:solidFill>
                <a:latin typeface="Times New Roman" panose="02020603050405020304" pitchFamily="18" charset="0"/>
                <a:cs typeface="Times New Roman" panose="02020603050405020304" pitchFamily="18" charset="0"/>
              </a:rPr>
              <a:t> </a:t>
            </a:r>
            <a:r>
              <a:rPr lang="pl-PL" i="1" dirty="0" err="1" smtClean="0">
                <a:solidFill>
                  <a:srgbClr val="0070C0"/>
                </a:solidFill>
                <a:latin typeface="Times New Roman" panose="02020603050405020304" pitchFamily="18" charset="0"/>
                <a:cs typeface="Times New Roman" panose="02020603050405020304" pitchFamily="18" charset="0"/>
              </a:rPr>
              <a:t>is</a:t>
            </a:r>
            <a:r>
              <a:rPr lang="pl-PL" i="1" dirty="0" smtClean="0">
                <a:solidFill>
                  <a:srgbClr val="0070C0"/>
                </a:solidFill>
                <a:latin typeface="Times New Roman" panose="02020603050405020304" pitchFamily="18" charset="0"/>
                <a:cs typeface="Times New Roman" panose="02020603050405020304" pitchFamily="18" charset="0"/>
              </a:rPr>
              <a:t> </a:t>
            </a:r>
            <a:r>
              <a:rPr lang="pl-PL" i="1" dirty="0" err="1" smtClean="0">
                <a:solidFill>
                  <a:srgbClr val="0070C0"/>
                </a:solidFill>
                <a:latin typeface="Times New Roman" panose="02020603050405020304" pitchFamily="18" charset="0"/>
                <a:cs typeface="Times New Roman" panose="02020603050405020304" pitchFamily="18" charset="0"/>
              </a:rPr>
              <a:t>causing</a:t>
            </a:r>
            <a:r>
              <a:rPr lang="pl-PL" i="1" dirty="0" smtClean="0">
                <a:solidFill>
                  <a:srgbClr val="0070C0"/>
                </a:solidFill>
                <a:latin typeface="Times New Roman" panose="02020603050405020304" pitchFamily="18" charset="0"/>
                <a:cs typeface="Times New Roman" panose="02020603050405020304" pitchFamily="18" charset="0"/>
              </a:rPr>
              <a:t> </a:t>
            </a:r>
            <a:r>
              <a:rPr lang="pl-PL" i="1" dirty="0" err="1" smtClean="0">
                <a:solidFill>
                  <a:srgbClr val="0070C0"/>
                </a:solidFill>
                <a:latin typeface="Times New Roman" panose="02020603050405020304" pitchFamily="18" charset="0"/>
                <a:cs typeface="Times New Roman" panose="02020603050405020304" pitchFamily="18" charset="0"/>
              </a:rPr>
              <a:t>an</a:t>
            </a:r>
            <a:r>
              <a:rPr lang="pl-PL" i="1" dirty="0" smtClean="0">
                <a:solidFill>
                  <a:srgbClr val="0070C0"/>
                </a:solidFill>
                <a:latin typeface="Times New Roman" panose="02020603050405020304" pitchFamily="18" charset="0"/>
                <a:cs typeface="Times New Roman" panose="02020603050405020304" pitchFamily="18" charset="0"/>
              </a:rPr>
              <a:t> </a:t>
            </a:r>
            <a:r>
              <a:rPr lang="pl-PL" i="1" dirty="0" err="1" smtClean="0">
                <a:solidFill>
                  <a:srgbClr val="0070C0"/>
                </a:solidFill>
                <a:latin typeface="Times New Roman" panose="02020603050405020304" pitchFamily="18" charset="0"/>
                <a:cs typeface="Times New Roman" panose="02020603050405020304" pitchFamily="18" charset="0"/>
              </a:rPr>
              <a:t>increase</a:t>
            </a:r>
            <a:r>
              <a:rPr lang="pl-PL" i="1" dirty="0" smtClean="0">
                <a:solidFill>
                  <a:srgbClr val="0070C0"/>
                </a:solidFill>
                <a:latin typeface="Times New Roman" panose="02020603050405020304" pitchFamily="18" charset="0"/>
                <a:cs typeface="Times New Roman" panose="02020603050405020304" pitchFamily="18" charset="0"/>
              </a:rPr>
              <a:t> in </a:t>
            </a:r>
            <a:r>
              <a:rPr lang="pl-PL" i="1" dirty="0" err="1" smtClean="0">
                <a:solidFill>
                  <a:srgbClr val="0070C0"/>
                </a:solidFill>
                <a:latin typeface="Times New Roman" panose="02020603050405020304" pitchFamily="18" charset="0"/>
                <a:cs typeface="Times New Roman" panose="02020603050405020304" pitchFamily="18" charset="0"/>
              </a:rPr>
              <a:t>something</a:t>
            </a:r>
            <a:r>
              <a:rPr lang="pl-PL" i="1" dirty="0" smtClean="0">
                <a:solidFill>
                  <a:srgbClr val="0070C0"/>
                </a:solidFill>
                <a:latin typeface="Times New Roman" panose="02020603050405020304" pitchFamily="18" charset="0"/>
                <a:cs typeface="Times New Roman" panose="02020603050405020304" pitchFamily="18" charset="0"/>
              </a:rPr>
              <a:t>.</a:t>
            </a:r>
          </a:p>
          <a:p>
            <a:pPr marL="0" indent="0">
              <a:buNone/>
            </a:pPr>
            <a:r>
              <a:rPr lang="pl-PL" i="1" dirty="0" smtClean="0">
                <a:solidFill>
                  <a:srgbClr val="0070C0"/>
                </a:solidFill>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                                     </a:t>
            </a:r>
            <a:r>
              <a:rPr lang="pl-PL" dirty="0" smtClean="0">
                <a:solidFill>
                  <a:srgbClr val="0070C0"/>
                </a:solidFill>
                <a:latin typeface="Times New Roman" panose="02020603050405020304" pitchFamily="18" charset="0"/>
                <a:cs typeface="Times New Roman" panose="02020603050405020304" pitchFamily="18" charset="0"/>
              </a:rPr>
              <a:t> a </a:t>
            </a:r>
            <a:r>
              <a:rPr lang="pl-PL" dirty="0" err="1" smtClean="0">
                <a:solidFill>
                  <a:srgbClr val="0070C0"/>
                </a:solidFill>
                <a:latin typeface="Times New Roman" panose="02020603050405020304" pitchFamily="18" charset="0"/>
                <a:cs typeface="Times New Roman" panose="02020603050405020304" pitchFamily="18" charset="0"/>
              </a:rPr>
              <a:t>decrease</a:t>
            </a:r>
            <a:endParaRPr lang="pl-PL"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pl-PL" i="1" dirty="0" err="1" smtClean="0">
                <a:latin typeface="Times New Roman" panose="02020603050405020304" pitchFamily="18" charset="0"/>
                <a:cs typeface="Times New Roman" panose="02020603050405020304" pitchFamily="18" charset="0"/>
              </a:rPr>
              <a:t>So</a:t>
            </a:r>
            <a:r>
              <a:rPr lang="pl-PL" i="1" dirty="0" smtClean="0">
                <a:solidFill>
                  <a:srgbClr val="0070C0"/>
                </a:solidFill>
                <a:latin typeface="Times New Roman" panose="02020603050405020304" pitchFamily="18" charset="0"/>
                <a:cs typeface="Times New Roman" panose="02020603050405020304" pitchFamily="18" charset="0"/>
              </a:rPr>
              <a:t> </a:t>
            </a:r>
            <a:r>
              <a:rPr lang="pl-PL" i="1" dirty="0" smtClean="0">
                <a:latin typeface="Times New Roman" panose="02020603050405020304" pitchFamily="18" charset="0"/>
                <a:cs typeface="Times New Roman" panose="02020603050405020304" pitchFamily="18" charset="0"/>
              </a:rPr>
              <a:t>much </a:t>
            </a:r>
            <a:r>
              <a:rPr lang="pl-PL" i="1" dirty="0" err="1" smtClean="0">
                <a:latin typeface="Times New Roman" panose="02020603050405020304" pitchFamily="18" charset="0"/>
                <a:cs typeface="Times New Roman" panose="02020603050405020304" pitchFamily="18" charset="0"/>
              </a:rPr>
              <a:t>polution</a:t>
            </a:r>
            <a:r>
              <a:rPr lang="pl-PL" i="1" dirty="0" smtClean="0">
                <a:latin typeface="Times New Roman" panose="02020603050405020304" pitchFamily="18" charset="0"/>
                <a:cs typeface="Times New Roman" panose="02020603050405020304" pitchFamily="18" charset="0"/>
              </a:rPr>
              <a:t> </a:t>
            </a:r>
            <a:r>
              <a:rPr lang="pl-PL" i="1" dirty="0" err="1" smtClean="0">
                <a:latin typeface="Times New Roman" panose="02020603050405020304" pitchFamily="18" charset="0"/>
                <a:cs typeface="Times New Roman" panose="02020603050405020304" pitchFamily="18" charset="0"/>
              </a:rPr>
              <a:t>is</a:t>
            </a:r>
            <a:r>
              <a:rPr lang="pl-PL" i="1" dirty="0" smtClean="0">
                <a:latin typeface="Times New Roman" panose="02020603050405020304" pitchFamily="18" charset="0"/>
                <a:cs typeface="Times New Roman" panose="02020603050405020304" pitchFamily="18" charset="0"/>
              </a:rPr>
              <a:t> </a:t>
            </a:r>
            <a:r>
              <a:rPr lang="pl-PL" i="1" dirty="0" err="1" smtClean="0">
                <a:latin typeface="Times New Roman" panose="02020603050405020304" pitchFamily="18" charset="0"/>
                <a:cs typeface="Times New Roman" panose="02020603050405020304" pitchFamily="18" charset="0"/>
              </a:rPr>
              <a:t>causing</a:t>
            </a:r>
            <a:r>
              <a:rPr lang="pl-PL" i="1" dirty="0" smtClean="0">
                <a:latin typeface="Times New Roman" panose="02020603050405020304" pitchFamily="18" charset="0"/>
                <a:cs typeface="Times New Roman" panose="02020603050405020304" pitchFamily="18" charset="0"/>
              </a:rPr>
              <a:t> </a:t>
            </a:r>
            <a:r>
              <a:rPr lang="pl-PL" i="1" dirty="0" err="1" smtClean="0">
                <a:latin typeface="Times New Roman" panose="02020603050405020304" pitchFamily="18" charset="0"/>
                <a:cs typeface="Times New Roman" panose="02020603050405020304" pitchFamily="18" charset="0"/>
              </a:rPr>
              <a:t>an</a:t>
            </a:r>
            <a:r>
              <a:rPr lang="pl-PL" i="1" dirty="0" smtClean="0">
                <a:latin typeface="Times New Roman" panose="02020603050405020304" pitchFamily="18" charset="0"/>
                <a:cs typeface="Times New Roman" panose="02020603050405020304" pitchFamily="18" charset="0"/>
              </a:rPr>
              <a:t> </a:t>
            </a:r>
            <a:r>
              <a:rPr lang="pl-PL" i="1" dirty="0" err="1" smtClean="0">
                <a:latin typeface="Times New Roman" panose="02020603050405020304" pitchFamily="18" charset="0"/>
                <a:cs typeface="Times New Roman" panose="02020603050405020304" pitchFamily="18" charset="0"/>
              </a:rPr>
              <a:t>increase</a:t>
            </a:r>
            <a:r>
              <a:rPr lang="pl-PL" i="1" dirty="0" smtClean="0">
                <a:latin typeface="Times New Roman" panose="02020603050405020304" pitchFamily="18" charset="0"/>
                <a:cs typeface="Times New Roman" panose="02020603050405020304" pitchFamily="18" charset="0"/>
              </a:rPr>
              <a:t> in </a:t>
            </a:r>
            <a:r>
              <a:rPr lang="pl-PL" i="1" dirty="0" err="1" smtClean="0">
                <a:latin typeface="Times New Roman" panose="02020603050405020304" pitchFamily="18" charset="0"/>
                <a:cs typeface="Times New Roman" panose="02020603050405020304" pitchFamily="18" charset="0"/>
              </a:rPr>
              <a:t>upredictable</a:t>
            </a:r>
            <a:r>
              <a:rPr lang="pl-PL" i="1" dirty="0" smtClean="0">
                <a:latin typeface="Times New Roman" panose="02020603050405020304" pitchFamily="18" charset="0"/>
                <a:cs typeface="Times New Roman" panose="02020603050405020304" pitchFamily="18" charset="0"/>
              </a:rPr>
              <a:t> </a:t>
            </a:r>
            <a:r>
              <a:rPr lang="pl-PL" i="1" dirty="0" err="1" smtClean="0">
                <a:latin typeface="Times New Roman" panose="02020603050405020304" pitchFamily="18" charset="0"/>
                <a:cs typeface="Times New Roman" panose="02020603050405020304" pitchFamily="18" charset="0"/>
              </a:rPr>
              <a:t>weather</a:t>
            </a:r>
            <a:r>
              <a:rPr lang="pl-PL" i="1" dirty="0" smtClean="0">
                <a:latin typeface="Times New Roman" panose="02020603050405020304" pitchFamily="18" charset="0"/>
                <a:cs typeface="Times New Roman" panose="02020603050405020304" pitchFamily="18" charset="0"/>
              </a:rPr>
              <a:t>.</a:t>
            </a:r>
          </a:p>
          <a:p>
            <a:pPr marL="0" indent="0">
              <a:buNone/>
            </a:pPr>
            <a:r>
              <a:rPr lang="pl-PL" i="1" dirty="0" smtClean="0">
                <a:latin typeface="Times New Roman" panose="02020603050405020304" pitchFamily="18" charset="0"/>
                <a:cs typeface="Times New Roman" panose="02020603050405020304" pitchFamily="18" charset="0"/>
              </a:rPr>
              <a:t>The </a:t>
            </a:r>
            <a:r>
              <a:rPr lang="pl-PL" i="1" dirty="0" err="1" smtClean="0">
                <a:latin typeface="Times New Roman" panose="02020603050405020304" pitchFamily="18" charset="0"/>
                <a:cs typeface="Times New Roman" panose="02020603050405020304" pitchFamily="18" charset="0"/>
              </a:rPr>
              <a:t>financial</a:t>
            </a:r>
            <a:r>
              <a:rPr lang="pl-PL" i="1" dirty="0" smtClean="0">
                <a:latin typeface="Times New Roman" panose="02020603050405020304" pitchFamily="18" charset="0"/>
                <a:cs typeface="Times New Roman" panose="02020603050405020304" pitchFamily="18" charset="0"/>
              </a:rPr>
              <a:t> </a:t>
            </a:r>
            <a:r>
              <a:rPr lang="pl-PL" i="1" dirty="0" err="1" smtClean="0">
                <a:latin typeface="Times New Roman" panose="02020603050405020304" pitchFamily="18" charset="0"/>
                <a:cs typeface="Times New Roman" panose="02020603050405020304" pitchFamily="18" charset="0"/>
              </a:rPr>
              <a:t>crisis</a:t>
            </a:r>
            <a:r>
              <a:rPr lang="pl-PL" i="1" dirty="0" smtClean="0">
                <a:latin typeface="Times New Roman" panose="02020603050405020304" pitchFamily="18" charset="0"/>
                <a:cs typeface="Times New Roman" panose="02020603050405020304" pitchFamily="18" charset="0"/>
              </a:rPr>
              <a:t> </a:t>
            </a:r>
            <a:r>
              <a:rPr lang="pl-PL" i="1" dirty="0" err="1" smtClean="0">
                <a:latin typeface="Times New Roman" panose="02020603050405020304" pitchFamily="18" charset="0"/>
                <a:cs typeface="Times New Roman" panose="02020603050405020304" pitchFamily="18" charset="0"/>
              </a:rPr>
              <a:t>is</a:t>
            </a:r>
            <a:r>
              <a:rPr lang="pl-PL" i="1" dirty="0" smtClean="0">
                <a:latin typeface="Times New Roman" panose="02020603050405020304" pitchFamily="18" charset="0"/>
                <a:cs typeface="Times New Roman" panose="02020603050405020304" pitchFamily="18" charset="0"/>
              </a:rPr>
              <a:t> </a:t>
            </a:r>
            <a:r>
              <a:rPr lang="pl-PL" i="1" dirty="0" err="1" smtClean="0">
                <a:latin typeface="Times New Roman" panose="02020603050405020304" pitchFamily="18" charset="0"/>
                <a:cs typeface="Times New Roman" panose="02020603050405020304" pitchFamily="18" charset="0"/>
              </a:rPr>
              <a:t>causing</a:t>
            </a:r>
            <a:r>
              <a:rPr lang="pl-PL" i="1" dirty="0" smtClean="0">
                <a:latin typeface="Times New Roman" panose="02020603050405020304" pitchFamily="18" charset="0"/>
                <a:cs typeface="Times New Roman" panose="02020603050405020304" pitchFamily="18" charset="0"/>
              </a:rPr>
              <a:t> a </a:t>
            </a:r>
            <a:r>
              <a:rPr lang="pl-PL" i="1" dirty="0" err="1" smtClean="0">
                <a:latin typeface="Times New Roman" panose="02020603050405020304" pitchFamily="18" charset="0"/>
                <a:cs typeface="Times New Roman" panose="02020603050405020304" pitchFamily="18" charset="0"/>
              </a:rPr>
              <a:t>decrease</a:t>
            </a:r>
            <a:r>
              <a:rPr lang="pl-PL" i="1" dirty="0" smtClean="0">
                <a:latin typeface="Times New Roman" panose="02020603050405020304" pitchFamily="18" charset="0"/>
                <a:cs typeface="Times New Roman" panose="02020603050405020304" pitchFamily="18" charset="0"/>
              </a:rPr>
              <a:t> in </a:t>
            </a:r>
            <a:r>
              <a:rPr lang="pl-PL" i="1" dirty="0" err="1" smtClean="0">
                <a:latin typeface="Times New Roman" panose="02020603050405020304" pitchFamily="18" charset="0"/>
                <a:cs typeface="Times New Roman" panose="02020603050405020304" pitchFamily="18" charset="0"/>
              </a:rPr>
              <a:t>jobs</a:t>
            </a:r>
            <a:r>
              <a:rPr lang="pl-PL" i="1" dirty="0" smtClean="0">
                <a:latin typeface="Times New Roman" panose="02020603050405020304" pitchFamily="18" charset="0"/>
                <a:cs typeface="Times New Roman" panose="02020603050405020304" pitchFamily="18" charset="0"/>
              </a:rPr>
              <a:t> for </a:t>
            </a:r>
            <a:r>
              <a:rPr lang="pl-PL" i="1" dirty="0" err="1" smtClean="0">
                <a:latin typeface="Times New Roman" panose="02020603050405020304" pitchFamily="18" charset="0"/>
                <a:cs typeface="Times New Roman" panose="02020603050405020304" pitchFamily="18" charset="0"/>
              </a:rPr>
              <a:t>young</a:t>
            </a:r>
            <a:r>
              <a:rPr lang="pl-PL" i="1" dirty="0" smtClean="0">
                <a:latin typeface="Times New Roman" panose="02020603050405020304" pitchFamily="18" charset="0"/>
                <a:cs typeface="Times New Roman" panose="02020603050405020304" pitchFamily="18" charset="0"/>
              </a:rPr>
              <a:t> </a:t>
            </a:r>
            <a:r>
              <a:rPr lang="pl-PL" i="1" dirty="0" err="1" smtClean="0">
                <a:latin typeface="Times New Roman" panose="02020603050405020304" pitchFamily="18" charset="0"/>
                <a:cs typeface="Times New Roman" panose="02020603050405020304" pitchFamily="18" charset="0"/>
              </a:rPr>
              <a:t>people</a:t>
            </a:r>
            <a:r>
              <a:rPr lang="pl-PL" i="1" dirty="0" smtClean="0">
                <a:latin typeface="Times New Roman" panose="02020603050405020304" pitchFamily="18" charset="0"/>
                <a:cs typeface="Times New Roman" panose="02020603050405020304" pitchFamily="18" charset="0"/>
              </a:rPr>
              <a:t>.</a:t>
            </a:r>
            <a:endParaRPr lang="pl-PL"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761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836712"/>
            <a:ext cx="8229600" cy="5289451"/>
          </a:xfrm>
        </p:spPr>
        <p:txBody>
          <a:bodyPr/>
          <a:lstStyle/>
          <a:p>
            <a:r>
              <a:rPr lang="pl-PL" dirty="0" smtClean="0"/>
              <a:t>Zapisuj na tablicy temat lekcji oraz to czego uczniowie nauczą na danej lekcji</a:t>
            </a:r>
          </a:p>
          <a:p>
            <a:r>
              <a:rPr lang="pl-PL" dirty="0" smtClean="0"/>
              <a:t>Demonstruj zadania i dziel je na małe partie</a:t>
            </a:r>
          </a:p>
          <a:p>
            <a:r>
              <a:rPr lang="pl-PL" dirty="0" smtClean="0"/>
              <a:t>Staraj się, aby uczniowie nie pisali za dużo</a:t>
            </a:r>
          </a:p>
          <a:p>
            <a:r>
              <a:rPr lang="pl-PL" dirty="0" smtClean="0"/>
              <a:t>Uważaj na skróty, nie masz pewności, że są   znane uczniom </a:t>
            </a:r>
            <a:endParaRPr lang="pl-PL" dirty="0"/>
          </a:p>
        </p:txBody>
      </p:sp>
      <p:sp>
        <p:nvSpPr>
          <p:cNvPr id="2" name="Tytuł 1"/>
          <p:cNvSpPr>
            <a:spLocks noGrp="1"/>
          </p:cNvSpPr>
          <p:nvPr>
            <p:ph type="title"/>
          </p:nvPr>
        </p:nvSpPr>
        <p:spPr>
          <a:xfrm>
            <a:off x="467544" y="-13672"/>
            <a:ext cx="8229600" cy="1143000"/>
          </a:xfrm>
        </p:spPr>
        <p:txBody>
          <a:bodyPr>
            <a:normAutofit/>
          </a:bodyPr>
          <a:lstStyle/>
          <a:p>
            <a:r>
              <a:rPr lang="pl-PL" dirty="0" smtClean="0"/>
              <a:t>Dodatkowe wskazówki</a:t>
            </a:r>
            <a:endParaRPr lang="pl-PL" dirty="0"/>
          </a:p>
        </p:txBody>
      </p:sp>
      <p:pic>
        <p:nvPicPr>
          <p:cNvPr id="1028" name="Picture 4" descr="http://dalicetrost.com/wp-content/uploads/2013/03/abbreviation-word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429000"/>
            <a:ext cx="5103686" cy="310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098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49" y="620688"/>
            <a:ext cx="7746989" cy="55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097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14400" y="277813"/>
            <a:ext cx="77724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altLang="pl-PL" sz="3600" smtClean="0"/>
              <a:t>Open-ended questions to trigger higher-order thinking</a:t>
            </a:r>
            <a:r>
              <a:rPr lang="fi-FI" altLang="pl-PL" sz="3200" smtClean="0"/>
              <a:t> </a:t>
            </a:r>
            <a:endParaRPr lang="en-US" altLang="pl-PL" sz="3200" dirty="0"/>
          </a:p>
        </p:txBody>
      </p:sp>
      <p:sp>
        <p:nvSpPr>
          <p:cNvPr id="5" name="Rectangle 3"/>
          <p:cNvSpPr txBox="1">
            <a:spLocks noChangeArrowheads="1"/>
          </p:cNvSpPr>
          <p:nvPr/>
        </p:nvSpPr>
        <p:spPr>
          <a:xfrm>
            <a:off x="914400" y="1600200"/>
            <a:ext cx="7772400" cy="4530725"/>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i-FI" altLang="pl-PL" smtClean="0"/>
              <a:t>What is the difference between … and ….?</a:t>
            </a:r>
          </a:p>
          <a:p>
            <a:r>
              <a:rPr lang="fi-FI" altLang="pl-PL" smtClean="0"/>
              <a:t>Explain why…</a:t>
            </a:r>
          </a:p>
          <a:p>
            <a:r>
              <a:rPr lang="fi-FI" altLang="pl-PL" smtClean="0"/>
              <a:t>What would happen, if…</a:t>
            </a:r>
          </a:p>
          <a:p>
            <a:r>
              <a:rPr lang="fi-FI" altLang="pl-PL" smtClean="0"/>
              <a:t>What’s another example of…?</a:t>
            </a:r>
          </a:p>
          <a:p>
            <a:r>
              <a:rPr lang="fi-FI" altLang="pl-PL" smtClean="0"/>
              <a:t>How could ….be used to….?</a:t>
            </a:r>
          </a:p>
          <a:p>
            <a:r>
              <a:rPr lang="fi-FI" altLang="pl-PL" smtClean="0"/>
              <a:t>What is the counter argument for?</a:t>
            </a:r>
          </a:p>
          <a:p>
            <a:r>
              <a:rPr lang="fi-FI" altLang="pl-PL" smtClean="0"/>
              <a:t>What are the causes of…? How do you know?</a:t>
            </a:r>
          </a:p>
          <a:p>
            <a:endParaRPr lang="en-US" altLang="pl-PL" dirty="0"/>
          </a:p>
        </p:txBody>
      </p:sp>
    </p:spTree>
    <p:extLst>
      <p:ext uri="{BB962C8B-B14F-4D97-AF65-F5344CB8AC3E}">
        <p14:creationId xmlns:p14="http://schemas.microsoft.com/office/powerpoint/2010/main" val="1790445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14400" y="277813"/>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altLang="pl-PL" smtClean="0"/>
              <a:t>A muddled sentence DART</a:t>
            </a:r>
            <a:endParaRPr lang="en-US" altLang="pl-PL"/>
          </a:p>
        </p:txBody>
      </p:sp>
      <p:graphicFrame>
        <p:nvGraphicFramePr>
          <p:cNvPr id="5" name="Group 76"/>
          <p:cNvGraphicFramePr>
            <a:graphicFrameLocks/>
          </p:cNvGraphicFramePr>
          <p:nvPr/>
        </p:nvGraphicFramePr>
        <p:xfrm>
          <a:off x="323850" y="3068638"/>
          <a:ext cx="8507413" cy="2916936"/>
        </p:xfrm>
        <a:graphic>
          <a:graphicData uri="http://schemas.openxmlformats.org/drawingml/2006/table">
            <a:tbl>
              <a:tblPr/>
              <a:tblGrid>
                <a:gridCol w="647700"/>
                <a:gridCol w="1368425"/>
                <a:gridCol w="936625"/>
                <a:gridCol w="1368425"/>
                <a:gridCol w="1366838"/>
                <a:gridCol w="1152525"/>
                <a:gridCol w="1666875"/>
              </a:tblGrid>
              <a:tr h="533400">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2400" b="0" i="0" u="none" strike="noStrike" cap="none" normalizeH="0" baseline="0" smtClean="0">
                          <a:ln>
                            <a:noFill/>
                          </a:ln>
                          <a:solidFill>
                            <a:schemeClr val="tx1"/>
                          </a:solidFill>
                          <a:effectLst/>
                          <a:latin typeface="Arial" charset="0"/>
                        </a:rPr>
                        <a:t>A</a:t>
                      </a:r>
                      <a:endParaRPr kumimoji="0" lang="en-US" altLang="pl-PL"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2400" b="0" i="0" u="none" strike="noStrike" cap="none" normalizeH="0" baseline="0" smtClean="0">
                          <a:ln>
                            <a:noFill/>
                          </a:ln>
                          <a:solidFill>
                            <a:schemeClr val="tx1"/>
                          </a:solidFill>
                          <a:effectLst/>
                          <a:latin typeface="Arial" charset="0"/>
                        </a:rPr>
                        <a:t>B</a:t>
                      </a:r>
                      <a:endParaRPr kumimoji="0" lang="en-US" altLang="pl-PL"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2400" b="0" i="0" u="none" strike="noStrike" cap="none" normalizeH="0" baseline="0" smtClean="0">
                          <a:ln>
                            <a:noFill/>
                          </a:ln>
                          <a:solidFill>
                            <a:schemeClr val="tx1"/>
                          </a:solidFill>
                          <a:effectLst/>
                          <a:latin typeface="Arial" charset="0"/>
                        </a:rPr>
                        <a:t>C</a:t>
                      </a:r>
                      <a:endParaRPr kumimoji="0" lang="en-US" altLang="pl-PL"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2400" b="0" i="0" u="none" strike="noStrike" cap="none" normalizeH="0" baseline="0" smtClean="0">
                          <a:ln>
                            <a:noFill/>
                          </a:ln>
                          <a:solidFill>
                            <a:schemeClr val="tx1"/>
                          </a:solidFill>
                          <a:effectLst/>
                          <a:latin typeface="Arial" charset="0"/>
                        </a:rPr>
                        <a:t>D</a:t>
                      </a:r>
                      <a:endParaRPr kumimoji="0" lang="en-US" altLang="pl-PL"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2400" b="0" i="0" u="none" strike="noStrike" cap="none" normalizeH="0" baseline="0" smtClean="0">
                          <a:ln>
                            <a:noFill/>
                          </a:ln>
                          <a:solidFill>
                            <a:schemeClr val="tx1"/>
                          </a:solidFill>
                          <a:effectLst/>
                          <a:latin typeface="Arial" charset="0"/>
                        </a:rPr>
                        <a:t>E</a:t>
                      </a:r>
                      <a:endParaRPr kumimoji="0" lang="en-US" altLang="pl-PL"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2400" b="0" i="0" u="none" strike="noStrike" cap="none" normalizeH="0" baseline="0" smtClean="0">
                          <a:ln>
                            <a:noFill/>
                          </a:ln>
                          <a:solidFill>
                            <a:schemeClr val="tx1"/>
                          </a:solidFill>
                          <a:effectLst/>
                          <a:latin typeface="Arial" charset="0"/>
                        </a:rPr>
                        <a:t>F</a:t>
                      </a:r>
                      <a:endParaRPr kumimoji="0" lang="en-US" altLang="pl-PL"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2400" b="0" i="0" u="none" strike="noStrike" cap="none" normalizeH="0" baseline="0" smtClean="0">
                          <a:ln>
                            <a:noFill/>
                          </a:ln>
                          <a:solidFill>
                            <a:schemeClr val="tx1"/>
                          </a:solidFill>
                          <a:effectLst/>
                          <a:latin typeface="Arial" charset="0"/>
                        </a:rPr>
                        <a:t>G</a:t>
                      </a:r>
                      <a:endParaRPr kumimoji="0" lang="en-US" altLang="pl-PL"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1300">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fi-FI" altLang="pl-PL" sz="1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A</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fi-FI" altLang="pl-PL" sz="1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An</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fi-FI" altLang="pl-PL" sz="1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Both</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fi-FI" altLang="pl-PL" sz="1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pl-PL"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fi-FI" altLang="pl-PL" sz="1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atom/s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element/s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compound/s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molecule/s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mixture/s</a:t>
                      </a:r>
                      <a:endParaRPr kumimoji="0" lang="en-US" altLang="pl-PL"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fi-FI" altLang="pl-PL" sz="1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cannot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is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is the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and</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can</a:t>
                      </a:r>
                      <a:endParaRPr kumimoji="0" lang="en-US" altLang="pl-PL"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fi-FI" altLang="pl-PL" sz="16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made up of</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element/s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not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be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smallest</a:t>
                      </a:r>
                      <a:endParaRPr kumimoji="0" lang="en-US" altLang="pl-PL"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broken</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one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a</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particle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two or more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are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altLang="pl-PL"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pure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type/s of</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of a/an</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atoms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down</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pure</a:t>
                      </a:r>
                      <a:endParaRPr kumimoji="0" lang="en-US" altLang="pl-PL"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itchFamily="2" charset="2"/>
                        <a:defRPr sz="2400">
                          <a:solidFill>
                            <a:schemeClr val="tx1"/>
                          </a:solidFill>
                          <a:latin typeface="Arial" charset="0"/>
                        </a:defRPr>
                      </a:lvl1pPr>
                      <a:lvl2pPr>
                        <a:spcBef>
                          <a:spcPct val="20000"/>
                        </a:spcBef>
                        <a:buClr>
                          <a:schemeClr val="accent1"/>
                        </a:buClr>
                        <a:buSzPct val="75000"/>
                        <a:buFont typeface="Wingdings" pitchFamily="2" charset="2"/>
                        <a:defRPr sz="2200">
                          <a:solidFill>
                            <a:schemeClr val="tx1"/>
                          </a:solidFill>
                          <a:latin typeface="Arial" charset="0"/>
                        </a:defRPr>
                      </a:lvl2pPr>
                      <a:lvl3pPr>
                        <a:spcBef>
                          <a:spcPct val="20000"/>
                        </a:spcBef>
                        <a:buClr>
                          <a:schemeClr val="folHlink"/>
                        </a:buClr>
                        <a:buSzPct val="55000"/>
                        <a:buFont typeface="Wingdings" pitchFamily="2" charset="2"/>
                        <a:defRPr sz="2100">
                          <a:solidFill>
                            <a:schemeClr val="tx1"/>
                          </a:solidFill>
                          <a:latin typeface="Arial" charset="0"/>
                        </a:defRPr>
                      </a:lvl3pPr>
                      <a:lvl4pPr>
                        <a:spcBef>
                          <a:spcPct val="20000"/>
                        </a:spcBef>
                        <a:buClr>
                          <a:schemeClr val="accent1"/>
                        </a:buClr>
                        <a:buFont typeface="Wingdings" pitchFamily="2" charset="2"/>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chemically.</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element.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molecule.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particle/s.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atom/s.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compound.</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physically.</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fi-FI" altLang="pl-PL" sz="1600" b="0" i="0" u="none" strike="noStrike" cap="none" normalizeH="0" baseline="0" smtClean="0">
                          <a:ln>
                            <a:noFill/>
                          </a:ln>
                          <a:solidFill>
                            <a:schemeClr val="tx1"/>
                          </a:solidFill>
                          <a:effectLst/>
                          <a:latin typeface="Arial" charset="0"/>
                        </a:rPr>
                        <a:t>substances.</a:t>
                      </a:r>
                      <a:endParaRPr kumimoji="0" lang="en-US" altLang="pl-PL"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77"/>
          <p:cNvSpPr txBox="1">
            <a:spLocks noChangeArrowheads="1"/>
          </p:cNvSpPr>
          <p:nvPr/>
        </p:nvSpPr>
        <p:spPr bwMode="auto">
          <a:xfrm>
            <a:off x="971550" y="1773238"/>
            <a:ext cx="65532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altLang="pl-PL"/>
              <a:t>An atom cannot be broken down chemically.</a:t>
            </a:r>
          </a:p>
          <a:p>
            <a:r>
              <a:rPr lang="fi-FI" altLang="pl-PL"/>
              <a:t>An element is made up of one pure substance.</a:t>
            </a:r>
            <a:endParaRPr lang="en-US" altLang="pl-PL"/>
          </a:p>
        </p:txBody>
      </p:sp>
    </p:spTree>
    <p:extLst>
      <p:ext uri="{BB962C8B-B14F-4D97-AF65-F5344CB8AC3E}">
        <p14:creationId xmlns:p14="http://schemas.microsoft.com/office/powerpoint/2010/main" val="3319210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05272"/>
            <a:ext cx="4544005"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877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631279"/>
            <a:ext cx="4631992" cy="6226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179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76672"/>
            <a:ext cx="4392488" cy="605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283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700808"/>
            <a:ext cx="8686800" cy="5544616"/>
          </a:xfrm>
        </p:spPr>
        <p:txBody>
          <a:bodyPr>
            <a:normAutofit/>
          </a:bodyPr>
          <a:lstStyle/>
          <a:p>
            <a:pPr marL="0" indent="0">
              <a:buNone/>
            </a:pPr>
            <a:r>
              <a:rPr lang="pl-PL" dirty="0" smtClean="0">
                <a:latin typeface="Times New Roman" panose="02020603050405020304" pitchFamily="18" charset="0"/>
                <a:cs typeface="Times New Roman" panose="02020603050405020304" pitchFamily="18" charset="0"/>
              </a:rPr>
              <a:t>1) </a:t>
            </a:r>
            <a:r>
              <a:rPr lang="pl-PL" dirty="0">
                <a:latin typeface="Times New Roman" panose="02020603050405020304" pitchFamily="18" charset="0"/>
                <a:cs typeface="Times New Roman" panose="02020603050405020304" pitchFamily="18" charset="0"/>
              </a:rPr>
              <a:t>buduje wiedzę na temat innych kultur i ułatwia ich zrozumienie,</a:t>
            </a:r>
          </a:p>
          <a:p>
            <a:pPr marL="0" indent="0">
              <a:buNone/>
            </a:pPr>
            <a:r>
              <a:rPr lang="pl-PL" dirty="0">
                <a:latin typeface="Times New Roman" panose="02020603050405020304" pitchFamily="18" charset="0"/>
                <a:cs typeface="Times New Roman" panose="02020603050405020304" pitchFamily="18" charset="0"/>
              </a:rPr>
              <a:t>2) rozwija zdolności komunikacyjne w ramach wielu kultur,</a:t>
            </a:r>
          </a:p>
          <a:p>
            <a:pPr marL="0" indent="0">
              <a:buNone/>
            </a:pPr>
            <a:r>
              <a:rPr lang="pl-PL" dirty="0">
                <a:latin typeface="Times New Roman" panose="02020603050405020304" pitchFamily="18" charset="0"/>
                <a:cs typeface="Times New Roman" panose="02020603050405020304" pitchFamily="18" charset="0"/>
              </a:rPr>
              <a:t>3) podnosi kompetencję językową i rozwija zdolność komunikacji ustnej,</a:t>
            </a:r>
          </a:p>
          <a:p>
            <a:pPr marL="0" indent="0">
              <a:buNone/>
            </a:pPr>
            <a:r>
              <a:rPr lang="pl-PL" dirty="0">
                <a:latin typeface="Times New Roman" panose="02020603050405020304" pitchFamily="18" charset="0"/>
                <a:cs typeface="Times New Roman" panose="02020603050405020304" pitchFamily="18" charset="0"/>
              </a:rPr>
              <a:t>4) rozwija zainteresowanie wielojęzycznością,</a:t>
            </a:r>
          </a:p>
          <a:p>
            <a:pPr marL="0" indent="0">
              <a:buNone/>
            </a:pPr>
            <a:r>
              <a:rPr lang="pl-PL" dirty="0">
                <a:latin typeface="Times New Roman" panose="02020603050405020304" pitchFamily="18" charset="0"/>
                <a:cs typeface="Times New Roman" panose="02020603050405020304" pitchFamily="18" charset="0"/>
              </a:rPr>
              <a:t>5) sprzyja zdobywaniu wiedzy z różnych perspektyw,</a:t>
            </a:r>
          </a:p>
          <a:p>
            <a:pPr marL="0" indent="0">
              <a:buNone/>
            </a:pPr>
            <a:r>
              <a:rPr lang="pl-PL" dirty="0">
                <a:latin typeface="Times New Roman" panose="02020603050405020304" pitchFamily="18" charset="0"/>
                <a:cs typeface="Times New Roman" panose="02020603050405020304" pitchFamily="18" charset="0"/>
              </a:rPr>
              <a:t>6) umożliwia uczniom częstsze obcowanie z językiem </a:t>
            </a:r>
            <a:r>
              <a:rPr lang="pl-PL" dirty="0" smtClean="0">
                <a:latin typeface="Times New Roman" panose="02020603050405020304" pitchFamily="18" charset="0"/>
                <a:cs typeface="Times New Roman" panose="02020603050405020304" pitchFamily="18" charset="0"/>
              </a:rPr>
              <a:t>docelowym</a:t>
            </a:r>
            <a:r>
              <a:rPr lang="pl-PL" dirty="0">
                <a:latin typeface="Times New Roman" panose="02020603050405020304" pitchFamily="18" charset="0"/>
                <a:cs typeface="Times New Roman" panose="02020603050405020304" pitchFamily="18" charset="0"/>
              </a:rPr>
              <a:t>,</a:t>
            </a:r>
          </a:p>
          <a:p>
            <a:pPr marL="0" indent="0">
              <a:buNone/>
            </a:pPr>
            <a:r>
              <a:rPr lang="pl-PL" dirty="0">
                <a:latin typeface="Times New Roman" panose="02020603050405020304" pitchFamily="18" charset="0"/>
                <a:cs typeface="Times New Roman" panose="02020603050405020304" pitchFamily="18" charset="0"/>
              </a:rPr>
              <a:t>7) nie wymaga poświęcania dodatkowego czasu na naukę języka,</a:t>
            </a:r>
          </a:p>
          <a:p>
            <a:pPr marL="0" indent="0">
              <a:buNone/>
            </a:pPr>
            <a:r>
              <a:rPr lang="pl-PL" dirty="0">
                <a:latin typeface="Times New Roman" panose="02020603050405020304" pitchFamily="18" charset="0"/>
                <a:cs typeface="Times New Roman" panose="02020603050405020304" pitchFamily="18" charset="0"/>
              </a:rPr>
              <a:t>8) raczej uzupełnia inne przedmioty niż współzawodniczy z nimi,</a:t>
            </a:r>
          </a:p>
          <a:p>
            <a:pPr marL="0" indent="0">
              <a:buNone/>
            </a:pPr>
            <a:r>
              <a:rPr lang="pl-PL" dirty="0">
                <a:latin typeface="Times New Roman" panose="02020603050405020304" pitchFamily="18" charset="0"/>
                <a:cs typeface="Times New Roman" panose="02020603050405020304" pitchFamily="18" charset="0"/>
              </a:rPr>
              <a:t>9) różnicuje metody i formy pracy podczas zajęć,</a:t>
            </a:r>
          </a:p>
          <a:p>
            <a:pPr marL="0" indent="0">
              <a:buNone/>
            </a:pPr>
            <a:r>
              <a:rPr lang="pl-PL" dirty="0">
                <a:latin typeface="Times New Roman" panose="02020603050405020304" pitchFamily="18" charset="0"/>
                <a:cs typeface="Times New Roman" panose="02020603050405020304" pitchFamily="18" charset="0"/>
              </a:rPr>
              <a:t>10) stymuluje motywację uczniów i zachęca do uczenia się zarówno języka, jak i wykładanego przedmiotu.</a:t>
            </a:r>
          </a:p>
          <a:p>
            <a:endParaRPr lang="pl-PL" dirty="0">
              <a:latin typeface="Times New Roman" panose="02020603050405020304" pitchFamily="18" charset="0"/>
              <a:cs typeface="Times New Roman" panose="02020603050405020304" pitchFamily="18" charset="0"/>
            </a:endParaRPr>
          </a:p>
        </p:txBody>
      </p:sp>
      <p:sp>
        <p:nvSpPr>
          <p:cNvPr id="2" name="Tytuł 1"/>
          <p:cNvSpPr>
            <a:spLocks noGrp="1"/>
          </p:cNvSpPr>
          <p:nvPr>
            <p:ph type="title"/>
          </p:nvPr>
        </p:nvSpPr>
        <p:spPr/>
        <p:txBody>
          <a:bodyPr>
            <a:normAutofit fontScale="90000"/>
          </a:bodyPr>
          <a:lstStyle/>
          <a:p>
            <a:r>
              <a:rPr lang="pl-PL" b="1" dirty="0">
                <a:latin typeface="Times New Roman" panose="02020603050405020304" pitchFamily="18" charset="0"/>
                <a:cs typeface="Times New Roman" panose="02020603050405020304" pitchFamily="18" charset="0"/>
              </a:rPr>
              <a:t>Wieloaspektowe podejście do nauczania w ramach CLIL przynosi wiele korzyści:</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114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88640"/>
            <a:ext cx="4035101"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395536" y="620688"/>
            <a:ext cx="1800200" cy="738664"/>
          </a:xfrm>
          <a:prstGeom prst="rect">
            <a:avLst/>
          </a:prstGeom>
          <a:noFill/>
        </p:spPr>
        <p:txBody>
          <a:bodyPr wrap="square" rtlCol="0">
            <a:spAutoFit/>
          </a:bodyPr>
          <a:lstStyle/>
          <a:p>
            <a:r>
              <a:rPr lang="pl-PL" sz="2400" dirty="0" smtClean="0">
                <a:latin typeface="Times New Roman" panose="02020603050405020304" pitchFamily="18" charset="0"/>
                <a:cs typeface="Times New Roman" panose="02020603050405020304" pitchFamily="18" charset="0"/>
              </a:rPr>
              <a:t>Bibliografia</a:t>
            </a:r>
          </a:p>
          <a:p>
            <a:endParaRPr lang="pl-PL" dirty="0"/>
          </a:p>
        </p:txBody>
      </p:sp>
    </p:spTree>
    <p:extLst>
      <p:ext uri="{BB962C8B-B14F-4D97-AF65-F5344CB8AC3E}">
        <p14:creationId xmlns:p14="http://schemas.microsoft.com/office/powerpoint/2010/main" val="2239844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84648"/>
            <a:ext cx="5162482" cy="694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685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548680"/>
            <a:ext cx="4743847" cy="6062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649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4624"/>
            <a:ext cx="4568373" cy="66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6930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a:hlinkClick r:id="rId2"/>
              </a:rPr>
              <a:t>http://www.planet-science.com</a:t>
            </a:r>
            <a:r>
              <a:rPr lang="pl-PL" dirty="0" smtClean="0">
                <a:hlinkClick r:id="rId2"/>
              </a:rPr>
              <a:t>/</a:t>
            </a:r>
            <a:r>
              <a:rPr lang="pl-PL" dirty="0" smtClean="0"/>
              <a:t> </a:t>
            </a:r>
          </a:p>
          <a:p>
            <a:r>
              <a:rPr lang="pl-PL" dirty="0">
                <a:hlinkClick r:id="rId3"/>
              </a:rPr>
              <a:t>http://</a:t>
            </a:r>
            <a:r>
              <a:rPr lang="pl-PL" dirty="0" smtClean="0">
                <a:hlinkClick r:id="rId3"/>
              </a:rPr>
              <a:t>letsclil.blogspot.com/search?updated-max=2013-06-09T22:22:00%2B02:00&amp;max-results=7</a:t>
            </a:r>
            <a:endParaRPr lang="pl-PL" dirty="0" smtClean="0"/>
          </a:p>
          <a:p>
            <a:r>
              <a:rPr lang="pl-PL" dirty="0">
                <a:hlinkClick r:id="rId4"/>
              </a:rPr>
              <a:t>http://www.ted.com</a:t>
            </a:r>
            <a:r>
              <a:rPr lang="pl-PL" dirty="0" smtClean="0">
                <a:hlinkClick r:id="rId4"/>
              </a:rPr>
              <a:t>/</a:t>
            </a:r>
            <a:r>
              <a:rPr lang="pl-PL" dirty="0" smtClean="0"/>
              <a:t> </a:t>
            </a:r>
            <a:endParaRPr lang="pl-PL" dirty="0"/>
          </a:p>
        </p:txBody>
      </p:sp>
      <p:sp>
        <p:nvSpPr>
          <p:cNvPr id="3" name="Tytuł 2"/>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Użyteczne strony internetowe</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0437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hlinkClick r:id="rId2"/>
              </a:rPr>
              <a:t>http://</a:t>
            </a:r>
            <a:r>
              <a:rPr lang="pl-PL" dirty="0" smtClean="0">
                <a:hlinkClick r:id="rId2"/>
              </a:rPr>
              <a:t>www.macmillan.pl/voices/bank-materialow-dodatkowych</a:t>
            </a:r>
            <a:r>
              <a:rPr lang="pl-PL" dirty="0" smtClean="0"/>
              <a:t> </a:t>
            </a:r>
          </a:p>
          <a:p>
            <a:r>
              <a:rPr lang="pl-PL" dirty="0">
                <a:hlinkClick r:id="rId3"/>
              </a:rPr>
              <a:t>https://</a:t>
            </a:r>
            <a:r>
              <a:rPr lang="pl-PL" dirty="0" smtClean="0">
                <a:hlinkClick r:id="rId3"/>
              </a:rPr>
              <a:t>www.macmillan.pl/files_catalog/02_szkola_podstawowa_klasy_1-3/tiger/1/Tiger1_AB_u5_wm.pdf</a:t>
            </a:r>
            <a:r>
              <a:rPr lang="pl-PL" dirty="0" smtClean="0"/>
              <a:t> </a:t>
            </a:r>
            <a:endParaRPr lang="pl-PL" dirty="0"/>
          </a:p>
        </p:txBody>
      </p:sp>
    </p:spTree>
    <p:extLst>
      <p:ext uri="{BB962C8B-B14F-4D97-AF65-F5344CB8AC3E}">
        <p14:creationId xmlns:p14="http://schemas.microsoft.com/office/powerpoint/2010/main" val="1921186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6146" name="Picture 2" descr="http://eurotalk.com/blog/wp-content/uploads/2014/09/excus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620125" cy="615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668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just"/>
            <a:r>
              <a:rPr lang="pl-PL" dirty="0" smtClean="0">
                <a:latin typeface="Times New Roman" panose="02020603050405020304" pitchFamily="18" charset="0"/>
                <a:cs typeface="Times New Roman" panose="02020603050405020304" pitchFamily="18" charset="0"/>
              </a:rPr>
              <a:t>Szkoły </a:t>
            </a:r>
            <a:r>
              <a:rPr lang="pl-PL" dirty="0">
                <a:latin typeface="Times New Roman" panose="02020603050405020304" pitchFamily="18" charset="0"/>
                <a:cs typeface="Times New Roman" panose="02020603050405020304" pitchFamily="18" charset="0"/>
              </a:rPr>
              <a:t>dwujęzyczne istnieją w Polsce od ponad 15 lat, a w całej Europie o wiele dłużej. Należy podkreślić, że takie nauczanie jest jednym z priorytetów  europejskiej polityki językowej. W chwili obecnej nauczanie dwujęzyczne określa się  mianem zintegrowanego nauczania przedmiotowo-językowego (Content and Language Learning, CLIL). W Polsce istnieje ponad 100 szkół dwujęzycznych.</a:t>
            </a:r>
          </a:p>
          <a:p>
            <a:endParaRPr lang="pl-PL" dirty="0">
              <a:latin typeface="Times New Roman" panose="02020603050405020304" pitchFamily="18" charset="0"/>
              <a:cs typeface="Times New Roman" panose="02020603050405020304" pitchFamily="18" charset="0"/>
            </a:endParaRPr>
          </a:p>
        </p:txBody>
      </p:sp>
      <p:sp>
        <p:nvSpPr>
          <p:cNvPr id="2" name="Tytuł 1"/>
          <p:cNvSpPr>
            <a:spLocks noGrp="1"/>
          </p:cNvSpPr>
          <p:nvPr>
            <p:ph type="title"/>
          </p:nvPr>
        </p:nvSpPr>
        <p:spPr/>
        <p:txBody>
          <a:bodyPr>
            <a:normAutofit fontScale="90000"/>
          </a:bodyPr>
          <a:lstStyle/>
          <a:p>
            <a:r>
              <a:rPr lang="pl-PL" b="1" dirty="0" smtClean="0">
                <a:latin typeface="Times New Roman" panose="02020603050405020304" pitchFamily="18" charset="0"/>
                <a:cs typeface="Times New Roman" panose="02020603050405020304" pitchFamily="18" charset="0"/>
              </a:rPr>
              <a:t>Czy nauczanie dwujęzyczne to coś nowego?</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164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1880" y="980728"/>
            <a:ext cx="5256584" cy="5877272"/>
          </a:xfrm>
        </p:spPr>
        <p:txBody>
          <a:bodyPr>
            <a:normAutofit fontScale="92500"/>
          </a:bodyPr>
          <a:lstStyle/>
          <a:p>
            <a:r>
              <a:rPr lang="pl-PL" dirty="0" smtClean="0">
                <a:latin typeface="Times New Roman" panose="02020603050405020304" pitchFamily="18" charset="0"/>
                <a:cs typeface="Times New Roman" panose="02020603050405020304" pitchFamily="18" charset="0"/>
              </a:rPr>
              <a:t>Nauczanie </a:t>
            </a:r>
            <a:r>
              <a:rPr lang="pl-PL" dirty="0">
                <a:latin typeface="Times New Roman" panose="02020603050405020304" pitchFamily="18" charset="0"/>
                <a:cs typeface="Times New Roman" panose="02020603050405020304" pitchFamily="18" charset="0"/>
              </a:rPr>
              <a:t>systemem CLIL opiera się na przekazywaniu treści z zakresu  np. biologii, historii, fizyki czy matematyki za pomocą języka obcego.  Celem takiego nauczania jest opanowanie przez uczniów zakresu materiału zarówno z danego przedmiotu jak i z języka obcego w stopniu zbliżonym do języka ojczystego. Duży nacisk w nauczaniu dwujęzycznym kładzie się na takie opanowanie języka obcego, aby w przyszłości uczeń mógł porozumiewać się w języku obcym nie tylko w życiu codziennym, ale przede wszystkim, żeby mógł się w nim uczyć, studiować, a później wykorzystywać go swobodnie w pracy zawodowej.</a:t>
            </a:r>
          </a:p>
          <a:p>
            <a:endParaRPr lang="pl-PL" dirty="0">
              <a:latin typeface="Times New Roman" panose="02020603050405020304" pitchFamily="18" charset="0"/>
              <a:cs typeface="Times New Roman" panose="02020603050405020304" pitchFamily="18" charset="0"/>
            </a:endParaRPr>
          </a:p>
        </p:txBody>
      </p:sp>
      <p:sp>
        <p:nvSpPr>
          <p:cNvPr id="2" name="Tytuł 1"/>
          <p:cNvSpPr>
            <a:spLocks noGrp="1"/>
          </p:cNvSpPr>
          <p:nvPr>
            <p:ph type="title"/>
          </p:nvPr>
        </p:nvSpPr>
        <p:spPr/>
        <p:txBody>
          <a:bodyPr>
            <a:normAutofit fontScale="90000"/>
          </a:bodyPr>
          <a:lstStyle/>
          <a:p>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endParaRPr lang="pl-PL" dirty="0">
              <a:latin typeface="Times New Roman" panose="02020603050405020304" pitchFamily="18" charset="0"/>
              <a:cs typeface="Times New Roman" panose="02020603050405020304" pitchFamily="18" charset="0"/>
            </a:endParaRPr>
          </a:p>
        </p:txBody>
      </p:sp>
      <p:pic>
        <p:nvPicPr>
          <p:cNvPr id="5124" name="Picture 4" descr="http://sd.keepcalm-o-matic.co.uk/i/keep-calm-and-use-cl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 y="1340768"/>
            <a:ext cx="376499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174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3" y="2132856"/>
            <a:ext cx="7740848" cy="4464495"/>
          </a:xfrm>
        </p:spPr>
        <p:txBody>
          <a:bodyPr>
            <a:normAutofit fontScale="77500" lnSpcReduction="20000"/>
          </a:bodyPr>
          <a:lstStyle/>
          <a:p>
            <a:pPr marL="0" indent="0" algn="just">
              <a:buNone/>
            </a:pPr>
            <a:r>
              <a:rPr lang="pl-PL" dirty="0" smtClean="0">
                <a:latin typeface="Times New Roman" panose="02020603050405020304" pitchFamily="18" charset="0"/>
                <a:cs typeface="Times New Roman" panose="02020603050405020304" pitchFamily="18" charset="0"/>
              </a:rPr>
              <a:t>Główna </a:t>
            </a:r>
            <a:r>
              <a:rPr lang="pl-PL" dirty="0">
                <a:latin typeface="Times New Roman" panose="02020603050405020304" pitchFamily="18" charset="0"/>
                <a:cs typeface="Times New Roman" panose="02020603050405020304" pitchFamily="18" charset="0"/>
              </a:rPr>
              <a:t>różnica polega na tym, że dzięki lekcjom dwujęzycznym uczniowie zdobywają nie tylko wiedzę z danej dziedziny, ale również posługując się językiem obcym na lekcji, kształcą tym samym swoje umiejętności językowe. Bardzo często uczniowie i rodzice narzekają, że nauka języka obcego ma niewiele wspólnego z rzeczywistością, np. kiedy wybierają się na wakacje, to mają wrażenie, że  nie rozumieją rodzimych użytkowników języka i mają obawy przed mówieniem, bo nie wiedzą np. jakiego czasu użyć, albo jak wymówić dane słowo. Jest to związane ze zbyt małą praktyką w stosowaniu języka obcego w codziennych sytuacjach. Nauczanie dwujęzyczne nie kończy się wraz z dzwonkiem ponieważ język obcy jest używany zarówno na tradycyjnej lekcji np. języka angielskiego, a później jest wykorzystywany w trakcie lekcji historii czy fizyki.  Uczniowie muszą więc posługiwać się językiem obcym przez większość czasu w szkole, co sprawia, że są niejako zmuszeni do ciągłego wypowiadania się w języku obcym, a to oznacza, że zyskują więcej pewności siebie i nabierają płynności w jego stosowaniu.</a:t>
            </a:r>
          </a:p>
          <a:p>
            <a:pPr marL="0" indent="0">
              <a:buNone/>
            </a:pPr>
            <a:r>
              <a:rPr lang="pl-PL" dirty="0">
                <a:latin typeface="Times New Roman" panose="02020603050405020304" pitchFamily="18" charset="0"/>
                <a:cs typeface="Times New Roman" panose="02020603050405020304" pitchFamily="18" charset="0"/>
              </a:rPr>
              <a:t> </a:t>
            </a:r>
          </a:p>
          <a:p>
            <a:endParaRPr lang="pl-PL" dirty="0">
              <a:latin typeface="Times New Roman" panose="02020603050405020304" pitchFamily="18" charset="0"/>
              <a:cs typeface="Times New Roman" panose="02020603050405020304" pitchFamily="18" charset="0"/>
            </a:endParaRPr>
          </a:p>
        </p:txBody>
      </p:sp>
      <p:sp>
        <p:nvSpPr>
          <p:cNvPr id="2" name="Tytuł 1"/>
          <p:cNvSpPr>
            <a:spLocks noGrp="1"/>
          </p:cNvSpPr>
          <p:nvPr>
            <p:ph type="title"/>
          </p:nvPr>
        </p:nvSpPr>
        <p:spPr>
          <a:xfrm>
            <a:off x="457200" y="338328"/>
            <a:ext cx="8229600" cy="1866536"/>
          </a:xfrm>
        </p:spPr>
        <p:txBody>
          <a:bodyPr>
            <a:normAutofit fontScale="90000"/>
          </a:bodyPr>
          <a:lstStyle/>
          <a:p>
            <a:r>
              <a:rPr lang="pl-PL" b="1" dirty="0" smtClean="0">
                <a:latin typeface="Times New Roman" panose="02020603050405020304" pitchFamily="18" charset="0"/>
                <a:cs typeface="Times New Roman" panose="02020603050405020304" pitchFamily="18" charset="0"/>
              </a:rPr>
              <a:t>Czym różni się nauczanie dwujęzyczne od tradycyjnych lekcji języka obcego?</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185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772816"/>
            <a:ext cx="8496944" cy="4752528"/>
          </a:xfrm>
        </p:spPr>
        <p:txBody>
          <a:bodyPr>
            <a:normAutofit fontScale="92500" lnSpcReduction="10000"/>
          </a:bodyPr>
          <a:lstStyle/>
          <a:p>
            <a:pPr algn="just"/>
            <a:r>
              <a:rPr lang="pl-PL" dirty="0" smtClean="0">
                <a:latin typeface="Times New Roman" panose="02020603050405020304" pitchFamily="18" charset="0"/>
                <a:cs typeface="Times New Roman" panose="02020603050405020304" pitchFamily="18" charset="0"/>
              </a:rPr>
              <a:t>Na </a:t>
            </a:r>
            <a:r>
              <a:rPr lang="pl-PL" dirty="0">
                <a:latin typeface="Times New Roman" panose="02020603050405020304" pitchFamily="18" charset="0"/>
                <a:cs typeface="Times New Roman" panose="02020603050405020304" pitchFamily="18" charset="0"/>
              </a:rPr>
              <a:t>pierwszy rzut oka tak to wygląda, ale jeśli przyjrzymy się temu bliżej to zobaczymy, że tak naprawdę język obcy jest na takiej lekcji uproszczony. Od nikogo nie możemy wymagać, aby płynnie i bezbłędnie opowiadał o rozbiorach Polski czy dokładnie wyjaśniał budowę serca. Błędy są dopuszczalne, priorytetem jest treść, a nie sam język. Język w metodzie CLIL jest głównie narzędziem za pomocą którego komunikujemy treści przedmiotowe, a wszelkie błędy czy problemy językowe, które pojawiają na lekcji mogą być od razu rozwiązane na lekcji języka obcego. Dlatego bardzo ważne jest aby nauczyciel języka obcego i przedmiotu ściśle ze sobą współpracowali i wspierali się nawzajem. Jeśli chodzi o samych uczniów, to badania potwierdzają, że dzięki nauczaniu dwujęzycznemu poszerzają oni nie tylko swoje kompetencje  językowe, ale również społeczne, osobowościowe i poznawcze.</a:t>
            </a:r>
          </a:p>
        </p:txBody>
      </p:sp>
      <p:sp>
        <p:nvSpPr>
          <p:cNvPr id="2" name="Tytuł 1"/>
          <p:cNvSpPr>
            <a:spLocks noGrp="1"/>
          </p:cNvSpPr>
          <p:nvPr>
            <p:ph type="title"/>
          </p:nvPr>
        </p:nvSpPr>
        <p:spPr>
          <a:xfrm>
            <a:off x="457200" y="338328"/>
            <a:ext cx="8229600" cy="1578504"/>
          </a:xfrm>
        </p:spPr>
        <p:txBody>
          <a:bodyPr>
            <a:noAutofit/>
          </a:bodyPr>
          <a:lstStyle/>
          <a:p>
            <a:r>
              <a:rPr lang="pl-PL" sz="2400" b="1" dirty="0" smtClean="0">
                <a:latin typeface="Times New Roman" panose="02020603050405020304" pitchFamily="18" charset="0"/>
                <a:cs typeface="Times New Roman" panose="02020603050405020304" pitchFamily="18" charset="0"/>
              </a:rPr>
              <a:t>Czy nauczanie przedmiotu w języku obcym nie jest zbyt dużym obciążeniem dla samych uczniów, ponieważ muszą oni opanować nie tylko teorię, ale i przekazywać ją w języku obcym?</a:t>
            </a:r>
            <a:r>
              <a:rPr lang="pl-PL" sz="2400" dirty="0" smtClean="0">
                <a:latin typeface="Times New Roman" panose="02020603050405020304" pitchFamily="18" charset="0"/>
                <a:cs typeface="Times New Roman" panose="02020603050405020304" pitchFamily="18" charset="0"/>
              </a:rPr>
              <a:t/>
            </a:r>
            <a:br>
              <a:rPr lang="pl-PL" sz="2400" dirty="0" smtClean="0">
                <a:latin typeface="Times New Roman" panose="02020603050405020304" pitchFamily="18" charset="0"/>
                <a:cs typeface="Times New Roman" panose="02020603050405020304" pitchFamily="18" charset="0"/>
              </a:rPr>
            </a:br>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7524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Kształt fal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Kształt fal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ształt fal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11842</TotalTime>
  <Words>1309</Words>
  <Application>Microsoft Office PowerPoint</Application>
  <PresentationFormat>Pokaz na ekranie (4:3)</PresentationFormat>
  <Paragraphs>163</Paragraphs>
  <Slides>45</Slides>
  <Notes>3</Notes>
  <HiddenSlides>0</HiddenSlides>
  <MMClips>0</MMClips>
  <ScaleCrop>false</ScaleCrop>
  <HeadingPairs>
    <vt:vector size="4" baseType="variant">
      <vt:variant>
        <vt:lpstr>Motyw</vt:lpstr>
      </vt:variant>
      <vt:variant>
        <vt:i4>1</vt:i4>
      </vt:variant>
      <vt:variant>
        <vt:lpstr>Tytuły slajdów</vt:lpstr>
      </vt:variant>
      <vt:variant>
        <vt:i4>45</vt:i4>
      </vt:variant>
    </vt:vector>
  </HeadingPairs>
  <TitlesOfParts>
    <vt:vector size="46" baseType="lpstr">
      <vt:lpstr>Kształt fali</vt:lpstr>
      <vt:lpstr>Prezentacja programu PowerPoint</vt:lpstr>
      <vt:lpstr>Prezentacja programu PowerPoint</vt:lpstr>
      <vt:lpstr>Prezentacja programu PowerPoint</vt:lpstr>
      <vt:lpstr>Wieloaspektowe podejście do nauczania w ramach CLIL przynosi wiele korzyści:</vt:lpstr>
      <vt:lpstr>Prezentacja programu PowerPoint</vt:lpstr>
      <vt:lpstr>Czy nauczanie dwujęzyczne to coś nowego? </vt:lpstr>
      <vt:lpstr> </vt:lpstr>
      <vt:lpstr>Czym różni się nauczanie dwujęzyczne od tradycyjnych lekcji języka obcego? </vt:lpstr>
      <vt:lpstr>Czy nauczanie przedmiotu w języku obcym nie jest zbyt dużym obciążeniem dla samych uczniów, ponieważ muszą oni opanować nie tylko teorię, ale i przekazywać ją w języku obcym? </vt:lpstr>
      <vt:lpstr>Czy ten większy wysiłek włożony w naukę w szkole podstawowej czy w gimnazjum opłaca się uczniom?</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Rola nauczyciela</vt:lpstr>
      <vt:lpstr>Pomoce dla ucznia</vt:lpstr>
      <vt:lpstr>Prezentacja programu PowerPoint</vt:lpstr>
      <vt:lpstr>Prezentacja programu PowerPoint</vt:lpstr>
      <vt:lpstr>Prezentacja programu PowerPoint</vt:lpstr>
      <vt:lpstr>Prezentacja programu PowerPoint</vt:lpstr>
      <vt:lpstr>Prezentacja programu PowerPoint</vt:lpstr>
      <vt:lpstr>Praca z tekstem </vt:lpstr>
      <vt:lpstr>Upraszczanie tekstu</vt:lpstr>
      <vt:lpstr>Prezentacja programu PowerPoint</vt:lpstr>
      <vt:lpstr>Prezentacja programu PowerPoint</vt:lpstr>
      <vt:lpstr>Prezentacja programu PowerPoint</vt:lpstr>
      <vt:lpstr>Dodatkowe wskazówki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Użyteczne strony internetowe</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User</dc:creator>
  <cp:lastModifiedBy>User</cp:lastModifiedBy>
  <cp:revision>49</cp:revision>
  <dcterms:created xsi:type="dcterms:W3CDTF">2015-04-08T14:38:02Z</dcterms:created>
  <dcterms:modified xsi:type="dcterms:W3CDTF">2015-05-06T19:54:27Z</dcterms:modified>
</cp:coreProperties>
</file>